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42"/>
  </p:notesMasterIdLst>
  <p:sldIdLst>
    <p:sldId id="313" r:id="rId8"/>
    <p:sldId id="640" r:id="rId9"/>
    <p:sldId id="542" r:id="rId10"/>
    <p:sldId id="636" r:id="rId11"/>
    <p:sldId id="638" r:id="rId12"/>
    <p:sldId id="639" r:id="rId13"/>
    <p:sldId id="256" r:id="rId14"/>
    <p:sldId id="274" r:id="rId15"/>
    <p:sldId id="275" r:id="rId16"/>
    <p:sldId id="302" r:id="rId17"/>
    <p:sldId id="312" r:id="rId18"/>
    <p:sldId id="304" r:id="rId19"/>
    <p:sldId id="306" r:id="rId20"/>
    <p:sldId id="276" r:id="rId21"/>
    <p:sldId id="277" r:id="rId22"/>
    <p:sldId id="279" r:id="rId23"/>
    <p:sldId id="281" r:id="rId24"/>
    <p:sldId id="283" r:id="rId25"/>
    <p:sldId id="307" r:id="rId26"/>
    <p:sldId id="285" r:id="rId27"/>
    <p:sldId id="287" r:id="rId28"/>
    <p:sldId id="288" r:id="rId29"/>
    <p:sldId id="298" r:id="rId30"/>
    <p:sldId id="299" r:id="rId31"/>
    <p:sldId id="300" r:id="rId32"/>
    <p:sldId id="301" r:id="rId33"/>
    <p:sldId id="293" r:id="rId34"/>
    <p:sldId id="310" r:id="rId35"/>
    <p:sldId id="297" r:id="rId36"/>
    <p:sldId id="308" r:id="rId37"/>
    <p:sldId id="296" r:id="rId38"/>
    <p:sldId id="311" r:id="rId39"/>
    <p:sldId id="543" r:id="rId40"/>
    <p:sldId id="60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433C"/>
    <a:srgbClr val="DFB57D"/>
    <a:srgbClr val="4F9F72"/>
    <a:srgbClr val="00365C"/>
    <a:srgbClr val="95CBAC"/>
    <a:srgbClr val="D6A05B"/>
    <a:srgbClr val="EED9BC"/>
    <a:srgbClr val="0D1E42"/>
    <a:srgbClr val="761F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9222BB-3BA0-4B18-8099-2838EB4AB103}" v="1" dt="2023-01-26T15:50:23.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y Bun-Lebert" userId="ab9d4d44-80be-46a8-8cea-550b7d1a4df9" providerId="ADAL" clId="{BC9222BB-3BA0-4B18-8099-2838EB4AB103}"/>
    <pc:docChg chg="addSld modSld">
      <pc:chgData name="Maly Bun-Lebert" userId="ab9d4d44-80be-46a8-8cea-550b7d1a4df9" providerId="ADAL" clId="{BC9222BB-3BA0-4B18-8099-2838EB4AB103}" dt="2023-01-26T15:50:23.101" v="0"/>
      <pc:docMkLst>
        <pc:docMk/>
      </pc:docMkLst>
      <pc:sldChg chg="add">
        <pc:chgData name="Maly Bun-Lebert" userId="ab9d4d44-80be-46a8-8cea-550b7d1a4df9" providerId="ADAL" clId="{BC9222BB-3BA0-4B18-8099-2838EB4AB103}" dt="2023-01-26T15:50:23.101" v="0"/>
        <pc:sldMkLst>
          <pc:docMk/>
          <pc:sldMk cId="301757435" sldId="6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175AF-EEB1-42F3-8095-FD95690261AA}" type="datetimeFigureOut">
              <a:rPr lang="en-CA" smtClean="0"/>
              <a:t>2023-01-26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D6923-03D3-4FBC-BA43-69A000981BDB}" type="slidenum">
              <a:rPr lang="en-CA" smtClean="0"/>
              <a:t>‹#›</a:t>
            </a:fld>
            <a:endParaRPr lang="en-CA"/>
          </a:p>
        </p:txBody>
      </p:sp>
    </p:spTree>
    <p:extLst>
      <p:ext uri="{BB962C8B-B14F-4D97-AF65-F5344CB8AC3E}">
        <p14:creationId xmlns:p14="http://schemas.microsoft.com/office/powerpoint/2010/main" val="273010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a:t>Peter</a:t>
            </a:r>
            <a:endParaRPr lang="en-CR"/>
          </a:p>
        </p:txBody>
      </p:sp>
    </p:spTree>
    <p:extLst>
      <p:ext uri="{BB962C8B-B14F-4D97-AF65-F5344CB8AC3E}">
        <p14:creationId xmlns:p14="http://schemas.microsoft.com/office/powerpoint/2010/main" val="26629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627063"/>
            <a:ext cx="6527800" cy="3671887"/>
          </a:xfrm>
        </p:spPr>
      </p:sp>
      <p:sp>
        <p:nvSpPr>
          <p:cNvPr id="4" name="Slide Number Placeholder 3"/>
          <p:cNvSpPr>
            <a:spLocks noGrp="1"/>
          </p:cNvSpPr>
          <p:nvPr>
            <p:ph type="sldNum" sz="quarter" idx="10"/>
          </p:nvPr>
        </p:nvSpPr>
        <p:spPr/>
        <p:txBody>
          <a:bodyPr/>
          <a:lstStyle/>
          <a:p>
            <a:fld id="{B487890C-13EB-450C-9D02-C803379B5BF9}" type="slidenum">
              <a:rPr lang="en-CA" smtClean="0"/>
              <a:t>16</a:t>
            </a:fld>
            <a:endParaRPr lang="en-CA"/>
          </a:p>
        </p:txBody>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801128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627063"/>
            <a:ext cx="6527800" cy="3671887"/>
          </a:xfrm>
        </p:spPr>
      </p:sp>
      <p:sp>
        <p:nvSpPr>
          <p:cNvPr id="4" name="Slide Number Placeholder 3"/>
          <p:cNvSpPr>
            <a:spLocks noGrp="1"/>
          </p:cNvSpPr>
          <p:nvPr>
            <p:ph type="sldNum" sz="quarter" idx="10"/>
          </p:nvPr>
        </p:nvSpPr>
        <p:spPr/>
        <p:txBody>
          <a:bodyPr/>
          <a:lstStyle/>
          <a:p>
            <a:fld id="{B487890C-13EB-450C-9D02-C803379B5BF9}" type="slidenum">
              <a:rPr lang="en-CA" smtClean="0"/>
              <a:t>17</a:t>
            </a:fld>
            <a:endParaRPr lang="en-CA"/>
          </a:p>
        </p:txBody>
      </p:sp>
    </p:spTree>
    <p:extLst>
      <p:ext uri="{BB962C8B-B14F-4D97-AF65-F5344CB8AC3E}">
        <p14:creationId xmlns:p14="http://schemas.microsoft.com/office/powerpoint/2010/main" val="2078252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627063"/>
            <a:ext cx="6527800" cy="367188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87890C-13EB-450C-9D02-C803379B5BF9}" type="slidenum">
              <a:rPr lang="en-CA" smtClean="0"/>
              <a:t>18</a:t>
            </a:fld>
            <a:endParaRPr lang="en-CA"/>
          </a:p>
        </p:txBody>
      </p:sp>
      <p:sp>
        <p:nvSpPr>
          <p:cNvPr id="6" name="Header Placeholder 5"/>
          <p:cNvSpPr>
            <a:spLocks noGrp="1"/>
          </p:cNvSpPr>
          <p:nvPr>
            <p:ph type="hdr" sz="quarter" idx="12"/>
          </p:nvPr>
        </p:nvSpPr>
        <p:spPr/>
        <p:txBody>
          <a:bodyPr/>
          <a:lstStyle/>
          <a:p>
            <a:r>
              <a:rPr lang="en-US"/>
              <a:t>For Provincial and Territorial government officials only - NOT FOR FURTHER DISTRIBUTION</a:t>
            </a:r>
            <a:endParaRPr lang="en-CA"/>
          </a:p>
        </p:txBody>
      </p:sp>
      <p:sp>
        <p:nvSpPr>
          <p:cNvPr id="7" name="Footer Placeholder 6"/>
          <p:cNvSpPr>
            <a:spLocks noGrp="1"/>
          </p:cNvSpPr>
          <p:nvPr>
            <p:ph type="ftr" sz="quarter" idx="13"/>
          </p:nvPr>
        </p:nvSpPr>
        <p:spPr/>
        <p:txBody>
          <a:bodyPr/>
          <a:lstStyle/>
          <a:p>
            <a:r>
              <a:rPr lang="en-US"/>
              <a:t>NOT FOR FURTHER DISTRIBUTION</a:t>
            </a:r>
            <a:endParaRPr lang="en-CA"/>
          </a:p>
        </p:txBody>
      </p:sp>
    </p:spTree>
    <p:extLst>
      <p:ext uri="{BB962C8B-B14F-4D97-AF65-F5344CB8AC3E}">
        <p14:creationId xmlns:p14="http://schemas.microsoft.com/office/powerpoint/2010/main" val="170652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627063"/>
            <a:ext cx="6527800" cy="3671887"/>
          </a:xfrm>
        </p:spPr>
      </p:sp>
      <p:sp>
        <p:nvSpPr>
          <p:cNvPr id="4" name="Slide Number Placeholder 3"/>
          <p:cNvSpPr>
            <a:spLocks noGrp="1"/>
          </p:cNvSpPr>
          <p:nvPr>
            <p:ph type="sldNum" sz="quarter" idx="10"/>
          </p:nvPr>
        </p:nvSpPr>
        <p:spPr/>
        <p:txBody>
          <a:bodyPr/>
          <a:lstStyle/>
          <a:p>
            <a:fld id="{2E448D72-B24B-459F-865F-C5828A8FFE36}" type="slidenum">
              <a:rPr lang="en-CA" smtClean="0"/>
              <a:t>28</a:t>
            </a:fld>
            <a:endParaRPr lang="en-CA"/>
          </a:p>
        </p:txBody>
      </p:sp>
    </p:spTree>
    <p:extLst>
      <p:ext uri="{BB962C8B-B14F-4D97-AF65-F5344CB8AC3E}">
        <p14:creationId xmlns:p14="http://schemas.microsoft.com/office/powerpoint/2010/main" val="3982628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627063"/>
            <a:ext cx="6527800" cy="3671887"/>
          </a:xfrm>
        </p:spPr>
      </p:sp>
      <p:sp>
        <p:nvSpPr>
          <p:cNvPr id="4" name="Slide Number Placeholder 3"/>
          <p:cNvSpPr>
            <a:spLocks noGrp="1"/>
          </p:cNvSpPr>
          <p:nvPr>
            <p:ph type="sldNum" sz="quarter" idx="10"/>
          </p:nvPr>
        </p:nvSpPr>
        <p:spPr/>
        <p:txBody>
          <a:bodyPr/>
          <a:lstStyle/>
          <a:p>
            <a:fld id="{2E448D72-B24B-459F-865F-C5828A8FFE36}" type="slidenum">
              <a:rPr lang="en-CA" smtClean="0"/>
              <a:t>29</a:t>
            </a:fld>
            <a:endParaRPr lang="en-CA"/>
          </a:p>
        </p:txBody>
      </p:sp>
    </p:spTree>
    <p:extLst>
      <p:ext uri="{BB962C8B-B14F-4D97-AF65-F5344CB8AC3E}">
        <p14:creationId xmlns:p14="http://schemas.microsoft.com/office/powerpoint/2010/main" val="4001842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Peter </a:t>
            </a:r>
          </a:p>
        </p:txBody>
      </p:sp>
      <p:sp>
        <p:nvSpPr>
          <p:cNvPr id="4" name="Slide Number Placeholder 3"/>
          <p:cNvSpPr>
            <a:spLocks noGrp="1"/>
          </p:cNvSpPr>
          <p:nvPr>
            <p:ph type="sldNum" sz="quarter" idx="5"/>
          </p:nvPr>
        </p:nvSpPr>
        <p:spPr/>
        <p:txBody>
          <a:bodyPr/>
          <a:lstStyle/>
          <a:p>
            <a:fld id="{0A7D6923-03D3-4FBC-BA43-69A000981BDB}" type="slidenum">
              <a:rPr lang="en-CA" smtClean="0"/>
              <a:t>33</a:t>
            </a:fld>
            <a:endParaRPr lang="en-CA"/>
          </a:p>
        </p:txBody>
      </p:sp>
    </p:spTree>
    <p:extLst>
      <p:ext uri="{BB962C8B-B14F-4D97-AF65-F5344CB8AC3E}">
        <p14:creationId xmlns:p14="http://schemas.microsoft.com/office/powerpoint/2010/main" val="2801705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a:t>Lisa</a:t>
            </a:r>
          </a:p>
        </p:txBody>
      </p:sp>
    </p:spTree>
    <p:extLst>
      <p:ext uri="{BB962C8B-B14F-4D97-AF65-F5344CB8AC3E}">
        <p14:creationId xmlns:p14="http://schemas.microsoft.com/office/powerpoint/2010/main" val="2474919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a:t>Peter</a:t>
            </a:r>
          </a:p>
        </p:txBody>
      </p:sp>
    </p:spTree>
    <p:extLst>
      <p:ext uri="{BB962C8B-B14F-4D97-AF65-F5344CB8AC3E}">
        <p14:creationId xmlns:p14="http://schemas.microsoft.com/office/powerpoint/2010/main" val="785675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Lisa</a:t>
            </a:r>
          </a:p>
        </p:txBody>
      </p:sp>
      <p:sp>
        <p:nvSpPr>
          <p:cNvPr id="4" name="Slide Number Placeholder 3"/>
          <p:cNvSpPr>
            <a:spLocks noGrp="1"/>
          </p:cNvSpPr>
          <p:nvPr>
            <p:ph type="sldNum" sz="quarter" idx="5"/>
          </p:nvPr>
        </p:nvSpPr>
        <p:spPr/>
        <p:txBody>
          <a:bodyPr/>
          <a:lstStyle/>
          <a:p>
            <a:fld id="{0A7D6923-03D3-4FBC-BA43-69A000981BDB}" type="slidenum">
              <a:rPr lang="en-CA" smtClean="0"/>
              <a:t>4</a:t>
            </a:fld>
            <a:endParaRPr lang="en-CA"/>
          </a:p>
        </p:txBody>
      </p:sp>
    </p:spTree>
    <p:extLst>
      <p:ext uri="{BB962C8B-B14F-4D97-AF65-F5344CB8AC3E}">
        <p14:creationId xmlns:p14="http://schemas.microsoft.com/office/powerpoint/2010/main" val="2165498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627063"/>
            <a:ext cx="6527800" cy="3671887"/>
          </a:xfrm>
        </p:spPr>
      </p:sp>
      <p:sp>
        <p:nvSpPr>
          <p:cNvPr id="4" name="Slide Number Placeholder 3"/>
          <p:cNvSpPr>
            <a:spLocks noGrp="1"/>
          </p:cNvSpPr>
          <p:nvPr>
            <p:ph type="sldNum" sz="quarter" idx="10"/>
          </p:nvPr>
        </p:nvSpPr>
        <p:spPr/>
        <p:txBody>
          <a:bodyPr/>
          <a:lstStyle/>
          <a:p>
            <a:fld id="{B487890C-13EB-450C-9D02-C803379B5BF9}" type="slidenum">
              <a:rPr lang="en-CA" smtClean="0"/>
              <a:t>8</a:t>
            </a:fld>
            <a:endParaRPr lang="en-CA"/>
          </a:p>
        </p:txBody>
      </p:sp>
    </p:spTree>
    <p:extLst>
      <p:ext uri="{BB962C8B-B14F-4D97-AF65-F5344CB8AC3E}">
        <p14:creationId xmlns:p14="http://schemas.microsoft.com/office/powerpoint/2010/main" val="297876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83B45E81-3A09-4E23-A2C2-1881B04FBD78}"/>
              </a:ext>
            </a:extLst>
          </p:cNvPr>
          <p:cNvSpPr>
            <a:spLocks noGrp="1" noRot="1" noChangeAspect="1" noChangeArrowheads="1" noTextEdit="1"/>
          </p:cNvSpPr>
          <p:nvPr>
            <p:ph type="sldImg"/>
          </p:nvPr>
        </p:nvSpPr>
        <p:spPr>
          <a:ln cap="flat">
            <a:headEnd type="none" w="med" len="med"/>
            <a:tailEnd type="none" w="med" len="med"/>
          </a:ln>
        </p:spPr>
      </p:sp>
      <p:sp>
        <p:nvSpPr>
          <p:cNvPr id="11267" name="Notes Placeholder 2">
            <a:extLst>
              <a:ext uri="{FF2B5EF4-FFF2-40B4-BE49-F238E27FC236}">
                <a16:creationId xmlns:a16="http://schemas.microsoft.com/office/drawing/2014/main" id="{B2A1F8E4-59D1-47C3-8771-67F65976EF42}"/>
              </a:ext>
            </a:extLst>
          </p:cNvPr>
          <p:cNvSpPr>
            <a:spLocks noGrp="1" noChangeArrowheads="1"/>
          </p:cNvSpPr>
          <p:nvPr>
            <p:ph type="body" idx="1"/>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wrap="square" numCol="1" anchor="t" anchorCtr="0" compatLnSpc="1">
            <a:prstTxWarp prst="textNoShape">
              <a:avLst/>
            </a:prstTxWarp>
          </a:bodyPr>
          <a:lstStyle/>
          <a:p>
            <a:pPr defTabSz="914400" eaLnBrk="1" hangingPunct="1">
              <a:spcBef>
                <a:spcPct val="0"/>
              </a:spcBef>
            </a:pPr>
            <a:endParaRPr lang="en-CA" altLang="en-US">
              <a:solidFill>
                <a:srgbClr val="000000"/>
              </a:solidFill>
            </a:endParaRPr>
          </a:p>
        </p:txBody>
      </p:sp>
      <p:sp>
        <p:nvSpPr>
          <p:cNvPr id="11268" name="Slide Number Placeholder 3">
            <a:extLst>
              <a:ext uri="{FF2B5EF4-FFF2-40B4-BE49-F238E27FC236}">
                <a16:creationId xmlns:a16="http://schemas.microsoft.com/office/drawing/2014/main" id="{FDA1E8E9-B558-4C43-BDB1-DD5545FCF52A}"/>
              </a:ext>
            </a:extLst>
          </p:cNvPr>
          <p:cNvSpPr>
            <a:spLocks noGrp="1" noChangeArrowheads="1"/>
          </p:cNvSpPr>
          <p:nvPr>
            <p:ph type="sldNum" sz="quarter" idx="4"/>
          </p:nvPr>
        </p:nvSpPr>
        <p:spPr>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fld id="{14777D00-76B0-48C3-83D7-E8B77279A163}" type="slidenum">
              <a:rPr lang="en-CA" altLang="en-US"/>
              <a:pPr/>
              <a:t>10</a:t>
            </a:fld>
            <a:endParaRPr lang="en-CA" altLang="en-US"/>
          </a:p>
        </p:txBody>
      </p:sp>
    </p:spTree>
    <p:extLst>
      <p:ext uri="{BB962C8B-B14F-4D97-AF65-F5344CB8AC3E}">
        <p14:creationId xmlns:p14="http://schemas.microsoft.com/office/powerpoint/2010/main" val="4046833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87890C-13EB-450C-9D02-C803379B5BF9}" type="slidenum">
              <a:rPr lang="en-CA" smtClean="0"/>
              <a:t>11</a:t>
            </a:fld>
            <a:endParaRPr lang="en-CA"/>
          </a:p>
        </p:txBody>
      </p:sp>
    </p:spTree>
    <p:extLst>
      <p:ext uri="{BB962C8B-B14F-4D97-AF65-F5344CB8AC3E}">
        <p14:creationId xmlns:p14="http://schemas.microsoft.com/office/powerpoint/2010/main" val="395126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274;g8565d7c642_0_187:notes">
            <a:extLst>
              <a:ext uri="{FF2B5EF4-FFF2-40B4-BE49-F238E27FC236}">
                <a16:creationId xmlns:a16="http://schemas.microsoft.com/office/drawing/2014/main" id="{187A0B1E-9BF1-45AF-9EF1-479FAB8A9C3E}"/>
              </a:ext>
            </a:extLst>
          </p:cNvPr>
          <p:cNvSpPr>
            <a:spLocks noGrp="1" noRot="1" noChangeAspect="1" noTextEdit="1"/>
          </p:cNvSpPr>
          <p:nvPr>
            <p:ph type="sldImg"/>
          </p:nvPr>
        </p:nvSpPr>
        <p:spPr>
          <a:xfrm>
            <a:off x="381000" y="685800"/>
            <a:ext cx="6096000" cy="3429000"/>
          </a:xfrm>
          <a:ln/>
        </p:spPr>
      </p:sp>
      <p:sp>
        <p:nvSpPr>
          <p:cNvPr id="13315" name="Google Shape;275;g8565d7c642_0_187:notes">
            <a:extLst>
              <a:ext uri="{FF2B5EF4-FFF2-40B4-BE49-F238E27FC236}">
                <a16:creationId xmlns:a16="http://schemas.microsoft.com/office/drawing/2014/main" id="{E7C84906-8CCB-489D-B064-896A8D4F4440}"/>
              </a:ext>
            </a:extLst>
          </p:cNvPr>
          <p:cNvSpPr>
            <a:spLocks noGrp="1" noChangeArrowheads="1"/>
          </p:cNvSpPr>
          <p:nvPr>
            <p:ph type="body" idx="1"/>
          </p:nvPr>
        </p:nvSpPr>
        <p:spPr bwMode="auto">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wrap="square" lIns="91425" tIns="91425" rIns="91425" bIns="91425" numCol="1" anchor="t" anchorCtr="0" compatLnSpc="1">
            <a:prstTxWarp prst="textNoShape">
              <a:avLst/>
            </a:prstTxWarp>
          </a:bodyPr>
          <a:lstStyle/>
          <a:p>
            <a:pPr marL="171450" indent="-171450" defTabSz="914400" eaLnBrk="1" hangingPunct="1">
              <a:spcBef>
                <a:spcPct val="0"/>
              </a:spcBef>
            </a:pPr>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58504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627063"/>
            <a:ext cx="6527800" cy="3671887"/>
          </a:xfrm>
        </p:spPr>
      </p:sp>
      <p:sp>
        <p:nvSpPr>
          <p:cNvPr id="4" name="Slide Number Placeholder 3"/>
          <p:cNvSpPr>
            <a:spLocks noGrp="1"/>
          </p:cNvSpPr>
          <p:nvPr>
            <p:ph type="sldNum" sz="quarter" idx="10"/>
          </p:nvPr>
        </p:nvSpPr>
        <p:spPr/>
        <p:txBody>
          <a:bodyPr/>
          <a:lstStyle/>
          <a:p>
            <a:fld id="{B487890C-13EB-450C-9D02-C803379B5BF9}" type="slidenum">
              <a:rPr lang="en-CA" smtClean="0"/>
              <a:t>14</a:t>
            </a:fld>
            <a:endParaRPr lang="en-CA"/>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388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627063"/>
            <a:ext cx="6527800" cy="3671887"/>
          </a:xfrm>
        </p:spPr>
      </p:sp>
      <p:sp>
        <p:nvSpPr>
          <p:cNvPr id="4" name="Slide Number Placeholder 3"/>
          <p:cNvSpPr>
            <a:spLocks noGrp="1"/>
          </p:cNvSpPr>
          <p:nvPr>
            <p:ph type="sldNum" sz="quarter" idx="10"/>
          </p:nvPr>
        </p:nvSpPr>
        <p:spPr/>
        <p:txBody>
          <a:bodyPr/>
          <a:lstStyle/>
          <a:p>
            <a:fld id="{B487890C-13EB-450C-9D02-C803379B5BF9}" type="slidenum">
              <a:rPr lang="en-CA" smtClean="0"/>
              <a:t>15</a:t>
            </a:fld>
            <a:endParaRPr lang="en-CA"/>
          </a:p>
        </p:txBody>
      </p:sp>
    </p:spTree>
    <p:extLst>
      <p:ext uri="{BB962C8B-B14F-4D97-AF65-F5344CB8AC3E}">
        <p14:creationId xmlns:p14="http://schemas.microsoft.com/office/powerpoint/2010/main" val="2532057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4B28087-AEFA-431F-B935-FB1DEF05F040}" type="datetimeFigureOut">
              <a:rPr lang="en-CA" smtClean="0"/>
              <a:t>2023-01-26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154726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4B28087-AEFA-431F-B935-FB1DEF05F040}" type="datetimeFigureOut">
              <a:rPr lang="en-CA" smtClean="0"/>
              <a:t>2023-01-26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1943173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4B28087-AEFA-431F-B935-FB1DEF05F040}" type="datetimeFigureOut">
              <a:rPr lang="en-CA" smtClean="0"/>
              <a:t>2023-01-26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1475449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1" name="Picture Placeholder 7"/>
          <p:cNvSpPr>
            <a:spLocks noGrp="1"/>
          </p:cNvSpPr>
          <p:nvPr>
            <p:ph type="pic" idx="21"/>
          </p:nvPr>
        </p:nvSpPr>
        <p:spPr>
          <a:xfrm>
            <a:off x="0" y="0"/>
            <a:ext cx="12192000" cy="6858000"/>
          </a:xfrm>
          <a:prstGeom prst="rect">
            <a:avLst/>
          </a:prstGeom>
        </p:spPr>
        <p:txBody>
          <a:bodyPr lIns="91439" rIns="91439"/>
          <a:lstStyle/>
          <a:p>
            <a:r>
              <a:rPr lang="en-US"/>
              <a:t>Click icon to add picture</a:t>
            </a:r>
            <a:endParaRPr/>
          </a:p>
        </p:txBody>
      </p:sp>
    </p:spTree>
    <p:extLst>
      <p:ext uri="{BB962C8B-B14F-4D97-AF65-F5344CB8AC3E}">
        <p14:creationId xmlns:p14="http://schemas.microsoft.com/office/powerpoint/2010/main" val="35019347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4B28087-AEFA-431F-B935-FB1DEF05F040}" type="datetimeFigureOut">
              <a:rPr lang="en-CA" smtClean="0"/>
              <a:t>2023-01-26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415290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B28087-AEFA-431F-B935-FB1DEF05F040}" type="datetimeFigureOut">
              <a:rPr lang="en-CA" smtClean="0"/>
              <a:t>2023-01-26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3906498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4B28087-AEFA-431F-B935-FB1DEF05F040}" type="datetimeFigureOut">
              <a:rPr lang="en-CA" smtClean="0"/>
              <a:t>2023-01-26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497903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4B28087-AEFA-431F-B935-FB1DEF05F040}" type="datetimeFigureOut">
              <a:rPr lang="en-CA" smtClean="0"/>
              <a:t>2023-01-26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18095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4B28087-AEFA-431F-B935-FB1DEF05F040}" type="datetimeFigureOut">
              <a:rPr lang="en-CA" smtClean="0"/>
              <a:t>2023-01-26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55834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28087-AEFA-431F-B935-FB1DEF05F040}" type="datetimeFigureOut">
              <a:rPr lang="en-CA" smtClean="0"/>
              <a:t>2023-01-26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267869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B28087-AEFA-431F-B935-FB1DEF05F040}" type="datetimeFigureOut">
              <a:rPr lang="en-CA" smtClean="0"/>
              <a:t>2023-01-26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402460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B28087-AEFA-431F-B935-FB1DEF05F040}" type="datetimeFigureOut">
              <a:rPr lang="en-CA" smtClean="0"/>
              <a:t>2023-01-26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983AFF9-77B1-4DD6-97A1-D95479C13680}" type="slidenum">
              <a:rPr lang="en-CA" smtClean="0"/>
              <a:t>‹#›</a:t>
            </a:fld>
            <a:endParaRPr lang="en-CA"/>
          </a:p>
        </p:txBody>
      </p:sp>
    </p:spTree>
    <p:extLst>
      <p:ext uri="{BB962C8B-B14F-4D97-AF65-F5344CB8AC3E}">
        <p14:creationId xmlns:p14="http://schemas.microsoft.com/office/powerpoint/2010/main" val="1212165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28087-AEFA-431F-B935-FB1DEF05F040}" type="datetimeFigureOut">
              <a:rPr lang="en-CA" smtClean="0"/>
              <a:t>2023-01-26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3AFF9-77B1-4DD6-97A1-D95479C13680}" type="slidenum">
              <a:rPr lang="en-CA" smtClean="0"/>
              <a:t>‹#›</a:t>
            </a:fld>
            <a:endParaRPr lang="en-CA"/>
          </a:p>
        </p:txBody>
      </p:sp>
    </p:spTree>
    <p:extLst>
      <p:ext uri="{BB962C8B-B14F-4D97-AF65-F5344CB8AC3E}">
        <p14:creationId xmlns:p14="http://schemas.microsoft.com/office/powerpoint/2010/main" val="1808848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emf"/><Relationship Id="rId4" Type="http://schemas.openxmlformats.org/officeDocument/2006/relationships/hyperlink" Target="https://zoom.us/j/98895070176?pwd=dm1YT2YzUU5MelBySk1CRWFqcmlUdz09" TargetMode="External"/></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11.png"/><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notesSlide" Target="../notesSlides/notesSlide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1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slideLayout" Target="../slideLayouts/slideLayout2.xml"/><Relationship Id="rId32" Type="http://schemas.openxmlformats.org/officeDocument/2006/relationships/image" Target="../media/image16.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image" Target="../media/image12.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15.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image" Target="../media/image8.png"/><Relationship Id="rId30"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tags" Target="../tags/tag41.xml"/><Relationship Id="rId26" Type="http://schemas.openxmlformats.org/officeDocument/2006/relationships/image" Target="../media/image17.png"/><Relationship Id="rId3" Type="http://schemas.openxmlformats.org/officeDocument/2006/relationships/tags" Target="../tags/tag26.xml"/><Relationship Id="rId21" Type="http://schemas.openxmlformats.org/officeDocument/2006/relationships/slideLayout" Target="../slideLayouts/slideLayout6.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tags" Target="../tags/tag40.xml"/><Relationship Id="rId25" Type="http://schemas.openxmlformats.org/officeDocument/2006/relationships/image" Target="../media/image8.png"/><Relationship Id="rId2" Type="http://schemas.openxmlformats.org/officeDocument/2006/relationships/tags" Target="../tags/tag25.xml"/><Relationship Id="rId16" Type="http://schemas.openxmlformats.org/officeDocument/2006/relationships/tags" Target="../tags/tag39.xml"/><Relationship Id="rId20" Type="http://schemas.openxmlformats.org/officeDocument/2006/relationships/tags" Target="../tags/tag43.xml"/><Relationship Id="rId29" Type="http://schemas.openxmlformats.org/officeDocument/2006/relationships/image" Target="../media/image20.png"/><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24" Type="http://schemas.openxmlformats.org/officeDocument/2006/relationships/image" Target="../media/image7.jpeg"/><Relationship Id="rId5" Type="http://schemas.openxmlformats.org/officeDocument/2006/relationships/tags" Target="../tags/tag28.xml"/><Relationship Id="rId15" Type="http://schemas.openxmlformats.org/officeDocument/2006/relationships/tags" Target="../tags/tag38.xml"/><Relationship Id="rId23" Type="http://schemas.openxmlformats.org/officeDocument/2006/relationships/image" Target="../media/image9.jpeg"/><Relationship Id="rId28" Type="http://schemas.openxmlformats.org/officeDocument/2006/relationships/image" Target="../media/image19.png"/><Relationship Id="rId10" Type="http://schemas.openxmlformats.org/officeDocument/2006/relationships/tags" Target="../tags/tag33.xml"/><Relationship Id="rId19" Type="http://schemas.openxmlformats.org/officeDocument/2006/relationships/tags" Target="../tags/tag42.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 Id="rId22" Type="http://schemas.openxmlformats.org/officeDocument/2006/relationships/notesSlide" Target="../notesSlides/notesSlide7.xml"/><Relationship Id="rId27"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image" Target="../media/image11.pn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5" Type="http://schemas.openxmlformats.org/officeDocument/2006/relationships/image" Target="../media/image8.png"/><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13" Type="http://schemas.openxmlformats.org/officeDocument/2006/relationships/tags" Target="../tags/tag67.xml"/><Relationship Id="rId18" Type="http://schemas.openxmlformats.org/officeDocument/2006/relationships/tags" Target="../tags/tag72.xml"/><Relationship Id="rId26" Type="http://schemas.openxmlformats.org/officeDocument/2006/relationships/tags" Target="../tags/tag80.xml"/><Relationship Id="rId21" Type="http://schemas.openxmlformats.org/officeDocument/2006/relationships/tags" Target="../tags/tag75.xml"/><Relationship Id="rId34" Type="http://schemas.openxmlformats.org/officeDocument/2006/relationships/tags" Target="../tags/tag88.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tags" Target="../tags/tag79.xml"/><Relationship Id="rId33" Type="http://schemas.openxmlformats.org/officeDocument/2006/relationships/tags" Target="../tags/tag87.xml"/><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tags" Target="../tags/tag74.xml"/><Relationship Id="rId29" Type="http://schemas.openxmlformats.org/officeDocument/2006/relationships/tags" Target="../tags/tag83.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tags" Target="../tags/tag78.xml"/><Relationship Id="rId32" Type="http://schemas.openxmlformats.org/officeDocument/2006/relationships/tags" Target="../tags/tag86.xml"/><Relationship Id="rId37" Type="http://schemas.openxmlformats.org/officeDocument/2006/relationships/image" Target="../media/image8.png"/><Relationship Id="rId5" Type="http://schemas.openxmlformats.org/officeDocument/2006/relationships/tags" Target="../tags/tag59.xml"/><Relationship Id="rId15" Type="http://schemas.openxmlformats.org/officeDocument/2006/relationships/tags" Target="../tags/tag69.xml"/><Relationship Id="rId23" Type="http://schemas.openxmlformats.org/officeDocument/2006/relationships/tags" Target="../tags/tag77.xml"/><Relationship Id="rId28" Type="http://schemas.openxmlformats.org/officeDocument/2006/relationships/tags" Target="../tags/tag82.xml"/><Relationship Id="rId36" Type="http://schemas.openxmlformats.org/officeDocument/2006/relationships/image" Target="../media/image10.png"/><Relationship Id="rId10" Type="http://schemas.openxmlformats.org/officeDocument/2006/relationships/tags" Target="../tags/tag64.xml"/><Relationship Id="rId19" Type="http://schemas.openxmlformats.org/officeDocument/2006/relationships/tags" Target="../tags/tag73.xml"/><Relationship Id="rId31" Type="http://schemas.openxmlformats.org/officeDocument/2006/relationships/tags" Target="../tags/tag85.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tags" Target="../tags/tag76.xml"/><Relationship Id="rId27" Type="http://schemas.openxmlformats.org/officeDocument/2006/relationships/tags" Target="../tags/tag81.xml"/><Relationship Id="rId30" Type="http://schemas.openxmlformats.org/officeDocument/2006/relationships/tags" Target="../tags/tag84.xml"/><Relationship Id="rId35" Type="http://schemas.openxmlformats.org/officeDocument/2006/relationships/slideLayout" Target="../slideLayouts/slideLayout2.xml"/><Relationship Id="rId8" Type="http://schemas.openxmlformats.org/officeDocument/2006/relationships/tags" Target="../tags/tag62.xml"/><Relationship Id="rId3" Type="http://schemas.openxmlformats.org/officeDocument/2006/relationships/tags" Target="../tags/tag5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tags" Target="../tags/tag101.xml"/><Relationship Id="rId18" Type="http://schemas.openxmlformats.org/officeDocument/2006/relationships/slideLayout" Target="../slideLayouts/slideLayout1.xml"/><Relationship Id="rId26" Type="http://schemas.openxmlformats.org/officeDocument/2006/relationships/image" Target="../media/image26.png"/><Relationship Id="rId3" Type="http://schemas.openxmlformats.org/officeDocument/2006/relationships/tags" Target="../tags/tag91.xml"/><Relationship Id="rId21" Type="http://schemas.openxmlformats.org/officeDocument/2006/relationships/image" Target="../media/image21.png"/><Relationship Id="rId7" Type="http://schemas.openxmlformats.org/officeDocument/2006/relationships/tags" Target="../tags/tag95.xml"/><Relationship Id="rId12" Type="http://schemas.openxmlformats.org/officeDocument/2006/relationships/tags" Target="../tags/tag100.xml"/><Relationship Id="rId17" Type="http://schemas.openxmlformats.org/officeDocument/2006/relationships/tags" Target="../tags/tag105.xml"/><Relationship Id="rId25" Type="http://schemas.openxmlformats.org/officeDocument/2006/relationships/image" Target="../media/image25.png"/><Relationship Id="rId2" Type="http://schemas.openxmlformats.org/officeDocument/2006/relationships/tags" Target="../tags/tag90.xml"/><Relationship Id="rId16" Type="http://schemas.openxmlformats.org/officeDocument/2006/relationships/tags" Target="../tags/tag104.xml"/><Relationship Id="rId20" Type="http://schemas.openxmlformats.org/officeDocument/2006/relationships/image" Target="../media/image8.png"/><Relationship Id="rId29" Type="http://schemas.openxmlformats.org/officeDocument/2006/relationships/image" Target="../media/image29.png"/><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24" Type="http://schemas.openxmlformats.org/officeDocument/2006/relationships/image" Target="../media/image24.png"/><Relationship Id="rId5" Type="http://schemas.openxmlformats.org/officeDocument/2006/relationships/tags" Target="../tags/tag93.xml"/><Relationship Id="rId15" Type="http://schemas.openxmlformats.org/officeDocument/2006/relationships/tags" Target="../tags/tag103.xml"/><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tags" Target="../tags/tag98.xml"/><Relationship Id="rId19" Type="http://schemas.openxmlformats.org/officeDocument/2006/relationships/image" Target="../media/image9.jpeg"/><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image" Target="../media/image22.png"/><Relationship Id="rId27"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hyperlink" Target="https://www.justice.gc.ca/fra/df-fl/aide-help/tdm-toc.html"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mailto:RSDFV_DRSVF@justice.gc.ca"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famille.justice.gc.ca/"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s://www.eventbrite.ca/e/substance-use-coercion-and-ipv-survivors-in-family-court-tickets-517912408957"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justice.gc.ca/fra/pr-rp/jr/peut-can/index.html"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89EF9B-5D29-164F-9A9B-5E02615272E0}"/>
              </a:ext>
              <a:ext uri="{C183D7F6-B498-43B3-948B-1728B52AA6E4}">
                <adec:decorative xmlns:adec="http://schemas.microsoft.com/office/drawing/2017/decorative" val="1"/>
              </a:ext>
            </a:extLst>
          </p:cNvPr>
          <p:cNvSpPr/>
          <p:nvPr/>
        </p:nvSpPr>
        <p:spPr>
          <a:xfrm>
            <a:off x="-132784" y="6028245"/>
            <a:ext cx="12324784" cy="861772"/>
          </a:xfrm>
          <a:prstGeom prst="rect">
            <a:avLst/>
          </a:prstGeom>
          <a:solidFill>
            <a:srgbClr val="F6DA88"/>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hangingPunct="0"/>
            <a:endParaRPr lang="en-CA" sz="2400">
              <a:solidFill>
                <a:srgbClr val="000000"/>
              </a:solidFill>
              <a:latin typeface="+mj-lt"/>
              <a:ea typeface="+mj-ea"/>
              <a:cs typeface="+mj-cs"/>
              <a:sym typeface="Open Sans"/>
            </a:endParaRPr>
          </a:p>
          <a:p>
            <a:pPr defTabSz="609585" hangingPunct="0"/>
            <a:endParaRPr lang="en-CR" sz="2400">
              <a:solidFill>
                <a:srgbClr val="000000"/>
              </a:solidFill>
              <a:latin typeface="+mj-lt"/>
              <a:ea typeface="+mj-ea"/>
              <a:cs typeface="+mj-cs"/>
              <a:sym typeface="Open Sans"/>
            </a:endParaRPr>
          </a:p>
        </p:txBody>
      </p:sp>
      <p:sp>
        <p:nvSpPr>
          <p:cNvPr id="7" name="Rectangle 6">
            <a:extLst>
              <a:ext uri="{FF2B5EF4-FFF2-40B4-BE49-F238E27FC236}">
                <a16:creationId xmlns:a16="http://schemas.microsoft.com/office/drawing/2014/main" id="{741CA678-A6E1-0247-B7BA-C54DB5031FB2}"/>
              </a:ext>
              <a:ext uri="{C183D7F6-B498-43B3-948B-1728B52AA6E4}">
                <adec:decorative xmlns:adec="http://schemas.microsoft.com/office/drawing/2017/decorative" val="1"/>
              </a:ext>
            </a:extLst>
          </p:cNvPr>
          <p:cNvSpPr/>
          <p:nvPr/>
        </p:nvSpPr>
        <p:spPr>
          <a:xfrm>
            <a:off x="0" y="-347566"/>
            <a:ext cx="12192000" cy="6401750"/>
          </a:xfrm>
          <a:prstGeom prst="rect">
            <a:avLst/>
          </a:prstGeom>
          <a:solidFill>
            <a:srgbClr val="80143B"/>
          </a:solidFill>
          <a:ln w="12700" cap="flat">
            <a:noFill/>
            <a:prstDash val="solid"/>
            <a:miter lim="800000"/>
          </a:ln>
          <a:effectLst>
            <a:outerShdw blurRad="50800" dist="38100" dir="2700000" algn="tl" rotWithShape="0">
              <a:prstClr val="black">
                <a:alpha val="3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R" sz="2400">
              <a:solidFill>
                <a:srgbClr val="000000"/>
              </a:solidFill>
              <a:latin typeface="+mj-lt"/>
              <a:ea typeface="+mj-ea"/>
              <a:cs typeface="+mj-cs"/>
              <a:sym typeface="Open Sans"/>
            </a:endParaRPr>
          </a:p>
        </p:txBody>
      </p:sp>
      <p:pic>
        <p:nvPicPr>
          <p:cNvPr id="16" name="Picture 15" descr="Icon&#10;&#10;Description automatically generated">
            <a:extLst>
              <a:ext uri="{FF2B5EF4-FFF2-40B4-BE49-F238E27FC236}">
                <a16:creationId xmlns:a16="http://schemas.microsoft.com/office/drawing/2014/main" id="{D566B6BA-AB34-F74C-95FD-108852A50299}"/>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l="7834" r="39176" b="14222"/>
          <a:stretch/>
        </p:blipFill>
        <p:spPr>
          <a:xfrm>
            <a:off x="-132784" y="-20519"/>
            <a:ext cx="6784707" cy="5747657"/>
          </a:xfrm>
          <a:prstGeom prst="rect">
            <a:avLst/>
          </a:prstGeom>
        </p:spPr>
      </p:pic>
      <p:sp>
        <p:nvSpPr>
          <p:cNvPr id="10" name="TextBox 9">
            <a:extLst>
              <a:ext uri="{FF2B5EF4-FFF2-40B4-BE49-F238E27FC236}">
                <a16:creationId xmlns:a16="http://schemas.microsoft.com/office/drawing/2014/main" id="{AB728BDF-14CD-5145-8BA2-BED3C832791F}"/>
              </a:ext>
            </a:extLst>
          </p:cNvPr>
          <p:cNvSpPr txBox="1"/>
          <p:nvPr/>
        </p:nvSpPr>
        <p:spPr>
          <a:xfrm>
            <a:off x="12638315" y="1621973"/>
            <a:ext cx="123173"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hangingPunct="0"/>
            <a:endParaRPr lang="en-CR" sz="2400">
              <a:solidFill>
                <a:srgbClr val="000000"/>
              </a:solidFill>
              <a:latin typeface="+mj-lt"/>
              <a:ea typeface="+mj-ea"/>
              <a:cs typeface="+mj-cs"/>
              <a:sym typeface="Open Sans"/>
            </a:endParaRPr>
          </a:p>
        </p:txBody>
      </p:sp>
      <p:sp>
        <p:nvSpPr>
          <p:cNvPr id="11" name="TextBox 10">
            <a:extLst>
              <a:ext uri="{FF2B5EF4-FFF2-40B4-BE49-F238E27FC236}">
                <a16:creationId xmlns:a16="http://schemas.microsoft.com/office/drawing/2014/main" id="{2E80F82F-12C8-7B44-B1C5-C5F7AA8A7107}"/>
              </a:ext>
            </a:extLst>
          </p:cNvPr>
          <p:cNvSpPr txBox="1"/>
          <p:nvPr/>
        </p:nvSpPr>
        <p:spPr>
          <a:xfrm>
            <a:off x="0" y="6028245"/>
            <a:ext cx="12192000" cy="9026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hangingPunct="0">
              <a:defRPr/>
            </a:pPr>
            <a:r>
              <a:rPr lang="fr-CA" sz="2533" kern="0">
                <a:solidFill>
                  <a:srgbClr val="000000">
                    <a:lumMod val="85000"/>
                    <a:lumOff val="15000"/>
                  </a:srgbClr>
                </a:solidFill>
                <a:latin typeface="Georgia" panose="02040502050405020303" pitchFamily="18" charset="0"/>
                <a:ea typeface="Open Sans"/>
                <a:cs typeface="Open Sans"/>
                <a:sym typeface="Open Sans"/>
              </a:rPr>
              <a:t>Contribuer à la santé des survivantes de violence familiale </a:t>
            </a:r>
            <a:br>
              <a:rPr lang="fr-CA" sz="2533" kern="0">
                <a:solidFill>
                  <a:srgbClr val="000000">
                    <a:lumMod val="85000"/>
                    <a:lumOff val="15000"/>
                  </a:srgbClr>
                </a:solidFill>
                <a:latin typeface="Georgia" panose="02040502050405020303" pitchFamily="18" charset="0"/>
                <a:ea typeface="Open Sans"/>
                <a:cs typeface="Open Sans"/>
                <a:sym typeface="Open Sans"/>
              </a:rPr>
            </a:br>
            <a:r>
              <a:rPr lang="fr-CA" sz="2533" kern="0">
                <a:solidFill>
                  <a:srgbClr val="000000">
                    <a:lumMod val="85000"/>
                    <a:lumOff val="15000"/>
                  </a:srgbClr>
                </a:solidFill>
                <a:latin typeface="Georgia" panose="02040502050405020303" pitchFamily="18" charset="0"/>
                <a:ea typeface="Open Sans"/>
                <a:cs typeface="Open Sans"/>
                <a:sym typeface="Open Sans"/>
              </a:rPr>
              <a:t>dans les procédures de droit de la famille</a:t>
            </a:r>
            <a:endParaRPr lang="en-CR" sz="2533" kern="0">
              <a:solidFill>
                <a:srgbClr val="000000">
                  <a:lumMod val="85000"/>
                  <a:lumOff val="15000"/>
                </a:srgbClr>
              </a:solidFill>
              <a:latin typeface="Georgia" panose="02040502050405020303" pitchFamily="18" charset="0"/>
              <a:ea typeface="Open Sans"/>
              <a:cs typeface="Open Sans"/>
              <a:sym typeface="Open Sans"/>
            </a:endParaRPr>
          </a:p>
        </p:txBody>
      </p:sp>
      <p:sp>
        <p:nvSpPr>
          <p:cNvPr id="39" name="TextBox 38">
            <a:extLst>
              <a:ext uri="{FF2B5EF4-FFF2-40B4-BE49-F238E27FC236}">
                <a16:creationId xmlns:a16="http://schemas.microsoft.com/office/drawing/2014/main" id="{F8896BC6-AD05-2E4F-90FD-3D089678BBFD}"/>
              </a:ext>
            </a:extLst>
          </p:cNvPr>
          <p:cNvSpPr txBox="1"/>
          <p:nvPr/>
        </p:nvSpPr>
        <p:spPr>
          <a:xfrm>
            <a:off x="2122714" y="1885578"/>
            <a:ext cx="9436117" cy="29137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r" defTabSz="609585" hangingPunct="0">
              <a:defRPr/>
            </a:pPr>
            <a:r>
              <a:rPr lang="fr-CA" sz="5333" kern="0">
                <a:solidFill>
                  <a:srgbClr val="FFFFFF"/>
                </a:solidFill>
                <a:latin typeface="Georgia"/>
                <a:ea typeface="Open Sans"/>
                <a:cs typeface="Open Sans"/>
                <a:sym typeface="Open Sans"/>
              </a:rPr>
              <a:t>Webinaires de la trousse d’outils AIDE</a:t>
            </a:r>
          </a:p>
          <a:p>
            <a:pPr algn="r" defTabSz="609585" hangingPunct="0">
              <a:defRPr/>
            </a:pPr>
            <a:br>
              <a:rPr lang="fr-CA" sz="1867">
                <a:solidFill>
                  <a:schemeClr val="bg1"/>
                </a:solidFill>
                <a:latin typeface="Calibri Light"/>
                <a:cs typeface="Calibri Light"/>
              </a:rPr>
            </a:br>
            <a:r>
              <a:rPr lang="fr-CA" sz="1867" kern="0">
                <a:solidFill>
                  <a:srgbClr val="FFFFFF"/>
                </a:solidFill>
                <a:latin typeface="Calibri Light"/>
                <a:ea typeface="Open Sans"/>
                <a:cs typeface="Calibri Light"/>
                <a:sym typeface="Open Sans"/>
              </a:rPr>
              <a:t>26 janvier 2023</a:t>
            </a:r>
          </a:p>
          <a:p>
            <a:pPr algn="r" defTabSz="609585" hangingPunct="0">
              <a:defRPr/>
            </a:pPr>
            <a:endParaRPr lang="fr-CA" sz="1867" kern="0">
              <a:solidFill>
                <a:srgbClr val="000000"/>
              </a:solidFill>
              <a:latin typeface="Open Sans"/>
              <a:ea typeface="Open Sans"/>
              <a:cs typeface="Open Sans"/>
              <a:sym typeface="Open Sans"/>
            </a:endParaRPr>
          </a:p>
          <a:p>
            <a:pPr algn="r"/>
            <a:endParaRPr lang="fr-CA" sz="1867">
              <a:solidFill>
                <a:schemeClr val="bg1"/>
              </a:solidFill>
              <a:latin typeface="Calibri Light" panose="020F0302020204030204" pitchFamily="34" charset="0"/>
              <a:ea typeface="Calibri" panose="020F05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endParaRPr>
          </a:p>
        </p:txBody>
      </p:sp>
      <p:pic>
        <p:nvPicPr>
          <p:cNvPr id="17" name="Picture 16" descr="Alliance of Canadian Research Centres&#10;">
            <a:extLst>
              <a:ext uri="{FF2B5EF4-FFF2-40B4-BE49-F238E27FC236}">
                <a16:creationId xmlns:a16="http://schemas.microsoft.com/office/drawing/2014/main" id="{BF738315-C50D-8E40-8990-D34FFC75310A}"/>
              </a:ext>
            </a:extLst>
          </p:cNvPr>
          <p:cNvPicPr>
            <a:picLocks noChangeAspect="1"/>
          </p:cNvPicPr>
          <p:nvPr/>
        </p:nvPicPr>
        <p:blipFill>
          <a:blip r:embed="rId5"/>
          <a:stretch>
            <a:fillRect/>
          </a:stretch>
        </p:blipFill>
        <p:spPr>
          <a:xfrm>
            <a:off x="8163339" y="308952"/>
            <a:ext cx="3395492" cy="119691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EC70A4D4-CFB8-4208-B5B4-24EBF5D7EE05}"/>
              </a:ext>
            </a:extLst>
          </p:cNvPr>
          <p:cNvPicPr>
            <a:picLocks noChangeAspect="1" noChangeArrowheads="1"/>
          </p:cNvPicPr>
          <p:nvPr>
            <p:custDataLst>
              <p:tags r:id="rId1"/>
            </p:custDataLst>
          </p:nvPr>
        </p:nvPicPr>
        <p:blipFill>
          <a:blip r:embed="rId26">
            <a:extLst>
              <a:ext uri="{28A0092B-C50C-407E-A947-70E740481C1C}">
                <a14:useLocalDpi xmlns:a14="http://schemas.microsoft.com/office/drawing/2010/main" val="0"/>
              </a:ext>
            </a:extLst>
          </a:blip>
          <a:srcRect/>
          <a:stretch>
            <a:fillRect/>
          </a:stretch>
        </p:blipFill>
        <p:spPr bwMode="auto">
          <a:xfrm>
            <a:off x="0" y="17859"/>
            <a:ext cx="12192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099" name="Rectangle 4">
            <a:extLst>
              <a:ext uri="{FF2B5EF4-FFF2-40B4-BE49-F238E27FC236}">
                <a16:creationId xmlns:a16="http://schemas.microsoft.com/office/drawing/2014/main" id="{50D05E4A-7B49-44E3-83DC-D7A6646C8788}"/>
              </a:ext>
            </a:extLst>
          </p:cNvPr>
          <p:cNvSpPr/>
          <p:nvPr>
            <p:custDataLst>
              <p:tags r:id="rId2"/>
            </p:custDataLst>
          </p:nvPr>
        </p:nvSpPr>
        <p:spPr>
          <a:xfrm>
            <a:off x="6727825" y="6186488"/>
            <a:ext cx="5464175" cy="681037"/>
          </a:xfrm>
          <a:prstGeom prst="rect">
            <a:avLst/>
          </a:prstGeom>
          <a:solidFill>
            <a:srgbClr val="FFFFFF"/>
          </a:solidFill>
          <a:ln w="12700" cap="flat" cmpd="sng" algn="ctr">
            <a:solidFill>
              <a:srgbClr val="FFFFFF"/>
            </a:solidFill>
            <a:prstDash val="solid"/>
            <a:miter lim="800000"/>
            <a:headEnd type="none" w="med" len="med"/>
            <a:tailEnd type="none" w="med" len="med"/>
          </a:ln>
        </p:spPr>
        <p:txBody>
          <a:bodyPr anchor="ctr"/>
          <a:lstStyle/>
          <a:p>
            <a:pPr algn="ctr" fontAlgn="auto">
              <a:buSzTx/>
            </a:pPr>
            <a:endParaRPr lang="en-CA">
              <a:solidFill>
                <a:schemeClr val="lt1"/>
              </a:solidFill>
              <a:latin typeface="+mn-lt"/>
              <a:cs typeface="+mn-cs"/>
            </a:endParaRPr>
          </a:p>
        </p:txBody>
      </p:sp>
      <p:sp>
        <p:nvSpPr>
          <p:cNvPr id="4100" name="Title 2">
            <a:extLst>
              <a:ext uri="{FF2B5EF4-FFF2-40B4-BE49-F238E27FC236}">
                <a16:creationId xmlns:a16="http://schemas.microsoft.com/office/drawing/2014/main" id="{A5DC9DA6-F3CC-464C-9959-5A538DA59665}"/>
              </a:ext>
            </a:extLst>
          </p:cNvPr>
          <p:cNvSpPr txBox="1"/>
          <p:nvPr>
            <p:custDataLst>
              <p:tags r:id="rId3"/>
            </p:custDataLst>
          </p:nvPr>
        </p:nvSpPr>
        <p:spPr>
          <a:xfrm>
            <a:off x="1952625" y="330200"/>
            <a:ext cx="6140450" cy="693738"/>
          </a:xfrm>
          <a:prstGeom prst="rect">
            <a:avLst/>
          </a:prstGeom>
          <a:noFill/>
          <a:ln w="9525" cap="flat" cmpd="sng" algn="ctr">
            <a:noFill/>
            <a:prstDash val="solid"/>
            <a:round/>
            <a:headEnd type="none" w="med" len="med"/>
            <a:tailEnd type="none" w="med" len="med"/>
          </a:ln>
        </p:spPr>
        <p:txBody>
          <a:bodyPr anchor="b"/>
          <a:lstStyle>
            <a:lvl1pPr algn="ctr" defTabSz="685800" rtl="0" eaLnBrk="1" latinLnBrk="0" hangingPunct="1">
              <a:lnSpc>
                <a:spcPct val="90000"/>
              </a:lnSpc>
              <a:spcBef>
                <a:spcPct val="0"/>
              </a:spcBef>
              <a:buNone/>
              <a:defRPr sz="4500" b="1" kern="1200">
                <a:solidFill>
                  <a:schemeClr val="tx1"/>
                </a:solidFill>
                <a:latin typeface="+mj-lt"/>
                <a:ea typeface="+mj-ea"/>
                <a:cs typeface="+mj-cs"/>
              </a:defRPr>
            </a:lvl1pPr>
          </a:lstStyle>
          <a:p>
            <a:pPr fontAlgn="auto">
              <a:buSzTx/>
            </a:pPr>
            <a:r>
              <a:rPr lang="fr-CA" sz="3600">
                <a:ln w="9525" cap="flat" cmpd="sng" algn="ctr">
                  <a:noFill/>
                  <a:prstDash val="solid"/>
                  <a:round/>
                  <a:headEnd type="none" w="med" len="med"/>
                  <a:tailEnd type="none" w="med" len="med"/>
                </a:ln>
                <a:solidFill>
                  <a:srgbClr val="0D1E42"/>
                </a:solidFill>
                <a:latin typeface="Calibri" pitchFamily="34" charset="0"/>
                <a:sym typeface="Wingdings"/>
              </a:rPr>
              <a:t>Objectif et aperçu de l’outil</a:t>
            </a:r>
          </a:p>
        </p:txBody>
      </p:sp>
      <p:sp>
        <p:nvSpPr>
          <p:cNvPr id="4101" name="Rectangle: Rounded Corners 123">
            <a:extLst>
              <a:ext uri="{FF2B5EF4-FFF2-40B4-BE49-F238E27FC236}">
                <a16:creationId xmlns:a16="http://schemas.microsoft.com/office/drawing/2014/main" id="{6329A6AE-D3C7-4766-B278-C5F7CE6735F0}"/>
              </a:ext>
            </a:extLst>
          </p:cNvPr>
          <p:cNvSpPr/>
          <p:nvPr>
            <p:custDataLst>
              <p:tags r:id="rId4"/>
            </p:custDataLst>
          </p:nvPr>
        </p:nvSpPr>
        <p:spPr>
          <a:xfrm>
            <a:off x="727075" y="1143000"/>
            <a:ext cx="2633663" cy="2016125"/>
          </a:xfrm>
          <a:prstGeom prst="roundRect">
            <a:avLst>
              <a:gd name="adj" fmla="val 10059"/>
            </a:avLst>
          </a:prstGeom>
          <a:solidFill>
            <a:srgbClr val="761F42"/>
          </a:solidFill>
          <a:ln w="12700" cap="flat" cmpd="sng" algn="ctr">
            <a:noFill/>
            <a:prstDash val="solid"/>
            <a:miter lim="800000"/>
            <a:headEnd type="none" w="med" len="med"/>
            <a:tailEnd type="none" w="med" len="med"/>
          </a:ln>
        </p:spPr>
        <p:txBody>
          <a:bodyPr anchor="ctr"/>
          <a:lstStyle/>
          <a:p>
            <a:pPr algn="ctr" fontAlgn="auto">
              <a:buSzTx/>
            </a:pPr>
            <a:endParaRPr lang="en-US" sz="1350">
              <a:solidFill>
                <a:schemeClr val="lt1"/>
              </a:solidFill>
              <a:latin typeface="+mn-lt"/>
              <a:cs typeface="+mn-cs"/>
            </a:endParaRPr>
          </a:p>
        </p:txBody>
      </p:sp>
      <p:sp>
        <p:nvSpPr>
          <p:cNvPr id="4102" name="TextBox 13">
            <a:extLst>
              <a:ext uri="{FF2B5EF4-FFF2-40B4-BE49-F238E27FC236}">
                <a16:creationId xmlns:a16="http://schemas.microsoft.com/office/drawing/2014/main" id="{5271A09D-0FAC-4327-A892-08EE8845BDD2}"/>
              </a:ext>
            </a:extLst>
          </p:cNvPr>
          <p:cNvSpPr/>
          <p:nvPr>
            <p:custDataLst>
              <p:tags r:id="rId5"/>
            </p:custDataLst>
          </p:nvPr>
        </p:nvSpPr>
        <p:spPr>
          <a:xfrm>
            <a:off x="968375" y="2127250"/>
            <a:ext cx="2125663" cy="954107"/>
          </a:xfrm>
          <a:prstGeom prst="rect">
            <a:avLst/>
          </a:prstGeom>
          <a:noFill/>
          <a:ln>
            <a:noFill/>
            <a:miter lim="800000"/>
          </a:ln>
        </p:spPr>
        <p:txBody>
          <a:bodyPr>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algn="ctr"/>
            <a:r>
              <a:rPr lang="fr-CA" sz="1400" b="1">
                <a:ln w="9525" cap="flat" cmpd="sng" algn="ctr">
                  <a:noFill/>
                  <a:prstDash val="solid"/>
                  <a:round/>
                  <a:headEnd type="none" w="med" len="med"/>
                  <a:tailEnd type="none" w="med" len="med"/>
                </a:ln>
                <a:solidFill>
                  <a:srgbClr val="FFFFFF"/>
                </a:solidFill>
                <a:cs typeface="Arial"/>
                <a:sym typeface="Wingdings"/>
              </a:rPr>
              <a:t>Combler une lacune cernée lors de recherches antérieures (</a:t>
            </a:r>
            <a:r>
              <a:rPr lang="fr-CA" sz="1400" b="1" err="1">
                <a:ln w="9525" cap="flat" cmpd="sng" algn="ctr">
                  <a:noFill/>
                  <a:prstDash val="solid"/>
                  <a:round/>
                  <a:headEnd type="none" w="med" len="med"/>
                  <a:tailEnd type="none" w="med" len="med"/>
                </a:ln>
                <a:solidFill>
                  <a:srgbClr val="FFFFFF"/>
                </a:solidFill>
                <a:cs typeface="Arial"/>
                <a:sym typeface="Wingdings"/>
              </a:rPr>
              <a:t>Luke’s</a:t>
            </a:r>
            <a:r>
              <a:rPr lang="fr-CA" sz="1400" b="1">
                <a:ln w="9525" cap="flat" cmpd="sng" algn="ctr">
                  <a:noFill/>
                  <a:prstDash val="solid"/>
                  <a:round/>
                  <a:headEnd type="none" w="med" len="med"/>
                  <a:tailEnd type="none" w="med" len="med"/>
                </a:ln>
                <a:solidFill>
                  <a:srgbClr val="FFFFFF"/>
                </a:solidFill>
                <a:cs typeface="Arial"/>
                <a:sym typeface="Wingdings"/>
              </a:rPr>
              <a:t> Place, etc.)</a:t>
            </a:r>
          </a:p>
        </p:txBody>
      </p:sp>
      <p:grpSp>
        <p:nvGrpSpPr>
          <p:cNvPr id="3079" name="Group 24">
            <a:extLst>
              <a:ext uri="{FF2B5EF4-FFF2-40B4-BE49-F238E27FC236}">
                <a16:creationId xmlns:a16="http://schemas.microsoft.com/office/drawing/2014/main" id="{76E897B9-177D-41C7-8957-956084FC90EC}"/>
              </a:ext>
            </a:extLst>
          </p:cNvPr>
          <p:cNvGrpSpPr>
            <a:grpSpLocks/>
          </p:cNvGrpSpPr>
          <p:nvPr>
            <p:custDataLst>
              <p:tags r:id="rId6"/>
            </p:custDataLst>
          </p:nvPr>
        </p:nvGrpSpPr>
        <p:grpSpPr bwMode="auto">
          <a:xfrm>
            <a:off x="1730375" y="1327150"/>
            <a:ext cx="655638" cy="682625"/>
            <a:chOff x="5995988" y="2712903"/>
            <a:chExt cx="2457450" cy="2587625"/>
          </a:xfrm>
        </p:grpSpPr>
        <p:sp>
          <p:nvSpPr>
            <p:cNvPr id="4123" name="Freeform 6">
              <a:extLst>
                <a:ext uri="{FF2B5EF4-FFF2-40B4-BE49-F238E27FC236}">
                  <a16:creationId xmlns:a16="http://schemas.microsoft.com/office/drawing/2014/main" id="{9FA2C5F2-9944-4DAD-9DC2-2D4BCD1FA834}"/>
                </a:ext>
              </a:extLst>
            </p:cNvPr>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solidFill>
              <a:schemeClr val="bg1"/>
            </a:solidFill>
            <a:ln>
              <a:noFill/>
            </a:ln>
          </p:spPr>
          <p:txBody>
            <a:bodyPr lIns="68580" tIns="34290" rIns="68580" bIns="34290"/>
            <a:lstStyle/>
            <a:p>
              <a:pPr fontAlgn="auto">
                <a:buSzTx/>
              </a:pPr>
              <a:endParaRPr lang="en-US" sz="1350">
                <a:solidFill>
                  <a:schemeClr val="tx1"/>
                </a:solidFill>
                <a:latin typeface="+mn-lt"/>
                <a:cs typeface="+mn-cs"/>
              </a:endParaRPr>
            </a:p>
          </p:txBody>
        </p:sp>
        <p:sp>
          <p:nvSpPr>
            <p:cNvPr id="4124" name="Freeform 7">
              <a:extLst>
                <a:ext uri="{FF2B5EF4-FFF2-40B4-BE49-F238E27FC236}">
                  <a16:creationId xmlns:a16="http://schemas.microsoft.com/office/drawing/2014/main" id="{E2CE8A23-36DA-4AFF-8543-9AB6F87A9571}"/>
                </a:ext>
              </a:extLst>
            </p:cNvPr>
            <p:cNvSpPr/>
            <p:nvPr/>
          </p:nvSpPr>
          <p:spPr bwMode="auto">
            <a:xfrm>
              <a:off x="6513661" y="3272554"/>
              <a:ext cx="1451858" cy="143222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chemeClr val="bg1"/>
            </a:solidFill>
            <a:ln>
              <a:noFill/>
            </a:ln>
          </p:spPr>
          <p:txBody>
            <a:bodyPr lIns="68580" tIns="34290" rIns="68580" bIns="34290"/>
            <a:lstStyle/>
            <a:p>
              <a:pPr fontAlgn="auto">
                <a:buSzTx/>
              </a:pPr>
              <a:endParaRPr lang="en-US" sz="1350">
                <a:solidFill>
                  <a:schemeClr val="tx1"/>
                </a:solidFill>
                <a:latin typeface="+mn-lt"/>
                <a:cs typeface="+mn-cs"/>
              </a:endParaRPr>
            </a:p>
          </p:txBody>
        </p:sp>
        <p:sp>
          <p:nvSpPr>
            <p:cNvPr id="4125" name="Freeform 8">
              <a:extLst>
                <a:ext uri="{FF2B5EF4-FFF2-40B4-BE49-F238E27FC236}">
                  <a16:creationId xmlns:a16="http://schemas.microsoft.com/office/drawing/2014/main" id="{A841B5DE-1C80-4688-B5AD-32D537686E6A}"/>
                </a:ext>
              </a:extLst>
            </p:cNvPr>
            <p:cNvSpPr/>
            <p:nvPr/>
          </p:nvSpPr>
          <p:spPr bwMode="auto">
            <a:xfrm>
              <a:off x="7043230" y="2875384"/>
              <a:ext cx="1380455" cy="1384078"/>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2" h="432">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solidFill>
              <a:schemeClr val="bg1"/>
            </a:solidFill>
            <a:ln>
              <a:noFill/>
            </a:ln>
          </p:spPr>
          <p:txBody>
            <a:bodyPr lIns="68580" tIns="34290" rIns="68580" bIns="34290"/>
            <a:lstStyle/>
            <a:p>
              <a:pPr fontAlgn="auto">
                <a:buSzTx/>
              </a:pPr>
              <a:endParaRPr lang="en-US" sz="1350">
                <a:solidFill>
                  <a:schemeClr val="tx1"/>
                </a:solidFill>
                <a:latin typeface="+mn-lt"/>
                <a:cs typeface="+mn-cs"/>
              </a:endParaRPr>
            </a:p>
          </p:txBody>
        </p:sp>
      </p:grpSp>
      <p:pic>
        <p:nvPicPr>
          <p:cNvPr id="3083" name="Picture 34">
            <a:extLst>
              <a:ext uri="{FF2B5EF4-FFF2-40B4-BE49-F238E27FC236}">
                <a16:creationId xmlns:a16="http://schemas.microsoft.com/office/drawing/2014/main" id="{101D2D70-7363-46ED-A1B1-26A9A63AD901}"/>
              </a:ext>
            </a:extLst>
          </p:cNvPr>
          <p:cNvPicPr>
            <a:picLocks noChangeAspect="1" noChangeArrowheads="1"/>
          </p:cNvPicPr>
          <p:nvPr>
            <p:custDataLst>
              <p:tags r:id="rId7"/>
            </p:custDataLst>
          </p:nvPr>
        </p:nvPicPr>
        <p:blipFill>
          <a:blip r:embed="rId27">
            <a:extLst>
              <a:ext uri="{28A0092B-C50C-407E-A947-70E740481C1C}">
                <a14:useLocalDpi xmlns:a14="http://schemas.microsoft.com/office/drawing/2010/main" val="0"/>
              </a:ext>
            </a:extLst>
          </a:blip>
          <a:srcRect/>
          <a:stretch>
            <a:fillRect/>
          </a:stretch>
        </p:blipFill>
        <p:spPr bwMode="auto">
          <a:xfrm rot="2580000">
            <a:off x="11133138" y="5881688"/>
            <a:ext cx="928687"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84" name="Slide Number Placeholder 1">
            <a:extLst>
              <a:ext uri="{FF2B5EF4-FFF2-40B4-BE49-F238E27FC236}">
                <a16:creationId xmlns:a16="http://schemas.microsoft.com/office/drawing/2014/main" id="{18B1C5C5-6656-453E-A9A2-DE6610B7FF37}"/>
              </a:ext>
            </a:extLst>
          </p:cNvPr>
          <p:cNvSpPr>
            <a:spLocks noChangeArrowheads="1"/>
          </p:cNvSpPr>
          <p:nvPr>
            <p:custDataLst>
              <p:tags r:id="rId8"/>
            </p:custDataLst>
          </p:nvPr>
        </p:nvSpPr>
        <p:spPr bwMode="auto">
          <a:xfrm>
            <a:off x="11099800" y="6121400"/>
            <a:ext cx="3778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r"/>
            <a:fld id="{03F01241-0BCE-4A93-B2DD-7BE82BDDBA0D}" type="slidenum">
              <a:rPr lang="en-US" altLang="fr-FR" sz="1600">
                <a:solidFill>
                  <a:srgbClr val="002060"/>
                </a:solidFill>
                <a:cs typeface="Arial" panose="020B0604020202020204" pitchFamily="34" charset="0"/>
              </a:rPr>
              <a:pPr algn="r"/>
              <a:t>10</a:t>
            </a:fld>
            <a:endParaRPr lang="en-US" altLang="fr-FR" sz="1200">
              <a:solidFill>
                <a:srgbClr val="002060"/>
              </a:solidFill>
              <a:cs typeface="Arial" panose="020B0604020202020204" pitchFamily="34" charset="0"/>
            </a:endParaRPr>
          </a:p>
        </p:txBody>
      </p:sp>
      <p:sp>
        <p:nvSpPr>
          <p:cNvPr id="4106" name="Rectangle: Rounded Corners 123">
            <a:extLst>
              <a:ext uri="{FF2B5EF4-FFF2-40B4-BE49-F238E27FC236}">
                <a16:creationId xmlns:a16="http://schemas.microsoft.com/office/drawing/2014/main" id="{A5DE6FFE-D593-416E-AF60-3385263FD76A}"/>
              </a:ext>
            </a:extLst>
          </p:cNvPr>
          <p:cNvSpPr/>
          <p:nvPr>
            <p:custDataLst>
              <p:tags r:id="rId9"/>
            </p:custDataLst>
          </p:nvPr>
        </p:nvSpPr>
        <p:spPr>
          <a:xfrm>
            <a:off x="3706813" y="1152525"/>
            <a:ext cx="2633662" cy="2016125"/>
          </a:xfrm>
          <a:prstGeom prst="roundRect">
            <a:avLst>
              <a:gd name="adj" fmla="val 10059"/>
            </a:avLst>
          </a:prstGeom>
          <a:solidFill>
            <a:srgbClr val="00365C"/>
          </a:solidFill>
          <a:ln w="12700" cap="flat" cmpd="sng" algn="ctr">
            <a:noFill/>
            <a:prstDash val="solid"/>
            <a:miter lim="800000"/>
            <a:headEnd type="none" w="med" len="med"/>
            <a:tailEnd type="none" w="med" len="med"/>
          </a:ln>
        </p:spPr>
        <p:txBody>
          <a:bodyPr anchor="ctr"/>
          <a:lstStyle/>
          <a:p>
            <a:pPr algn="ctr" fontAlgn="auto">
              <a:buSzTx/>
            </a:pPr>
            <a:endParaRPr lang="en-US" sz="1350">
              <a:solidFill>
                <a:schemeClr val="lt1"/>
              </a:solidFill>
              <a:latin typeface="+mn-lt"/>
              <a:cs typeface="+mn-cs"/>
            </a:endParaRPr>
          </a:p>
        </p:txBody>
      </p:sp>
      <p:sp>
        <p:nvSpPr>
          <p:cNvPr id="4107" name="Rectangle: Rounded Corners 123">
            <a:extLst>
              <a:ext uri="{FF2B5EF4-FFF2-40B4-BE49-F238E27FC236}">
                <a16:creationId xmlns:a16="http://schemas.microsoft.com/office/drawing/2014/main" id="{36C0BACB-8525-4B55-8B89-84DF256C711B}"/>
              </a:ext>
            </a:extLst>
          </p:cNvPr>
          <p:cNvSpPr/>
          <p:nvPr>
            <p:custDataLst>
              <p:tags r:id="rId10"/>
            </p:custDataLst>
          </p:nvPr>
        </p:nvSpPr>
        <p:spPr>
          <a:xfrm>
            <a:off x="6727825" y="1155700"/>
            <a:ext cx="2633663" cy="2016125"/>
          </a:xfrm>
          <a:prstGeom prst="roundRect">
            <a:avLst>
              <a:gd name="adj" fmla="val 10059"/>
            </a:avLst>
          </a:prstGeom>
          <a:solidFill>
            <a:srgbClr val="4F9F72"/>
          </a:solidFill>
          <a:ln w="12700" cap="flat" cmpd="sng" algn="ctr">
            <a:noFill/>
            <a:prstDash val="solid"/>
            <a:miter lim="800000"/>
            <a:headEnd type="none" w="med" len="med"/>
            <a:tailEnd type="none" w="med" len="med"/>
          </a:ln>
        </p:spPr>
        <p:txBody>
          <a:bodyPr anchor="ctr"/>
          <a:lstStyle/>
          <a:p>
            <a:pPr algn="ctr" fontAlgn="auto">
              <a:buSzTx/>
            </a:pPr>
            <a:endParaRPr lang="en-US" sz="1350">
              <a:solidFill>
                <a:schemeClr val="lt1"/>
              </a:solidFill>
              <a:latin typeface="+mn-lt"/>
              <a:cs typeface="+mn-cs"/>
            </a:endParaRPr>
          </a:p>
        </p:txBody>
      </p:sp>
      <p:sp>
        <p:nvSpPr>
          <p:cNvPr id="4108" name="Rectangle: Rounded Corners 123">
            <a:extLst>
              <a:ext uri="{FF2B5EF4-FFF2-40B4-BE49-F238E27FC236}">
                <a16:creationId xmlns:a16="http://schemas.microsoft.com/office/drawing/2014/main" id="{51211825-8213-49AB-9202-5485DD4DAFDF}"/>
              </a:ext>
            </a:extLst>
          </p:cNvPr>
          <p:cNvSpPr/>
          <p:nvPr>
            <p:custDataLst>
              <p:tags r:id="rId11"/>
            </p:custDataLst>
          </p:nvPr>
        </p:nvSpPr>
        <p:spPr>
          <a:xfrm>
            <a:off x="727075" y="3392488"/>
            <a:ext cx="2633663" cy="2016125"/>
          </a:xfrm>
          <a:prstGeom prst="roundRect">
            <a:avLst>
              <a:gd name="adj" fmla="val 10059"/>
            </a:avLst>
          </a:prstGeom>
          <a:solidFill>
            <a:srgbClr val="0D1E42"/>
          </a:solidFill>
          <a:ln w="12700" cap="flat" cmpd="sng" algn="ctr">
            <a:noFill/>
            <a:prstDash val="solid"/>
            <a:miter lim="800000"/>
            <a:headEnd type="none" w="med" len="med"/>
            <a:tailEnd type="none" w="med" len="med"/>
          </a:ln>
        </p:spPr>
        <p:txBody>
          <a:bodyPr anchor="ctr"/>
          <a:lstStyle/>
          <a:p>
            <a:pPr algn="ctr" fontAlgn="auto">
              <a:buSzTx/>
            </a:pPr>
            <a:endParaRPr lang="en-US" sz="1350">
              <a:solidFill>
                <a:schemeClr val="lt1"/>
              </a:solidFill>
              <a:latin typeface="+mn-lt"/>
              <a:cs typeface="+mn-cs"/>
            </a:endParaRPr>
          </a:p>
        </p:txBody>
      </p:sp>
      <p:sp>
        <p:nvSpPr>
          <p:cNvPr id="4109" name="Rectangle: Rounded Corners 123">
            <a:extLst>
              <a:ext uri="{FF2B5EF4-FFF2-40B4-BE49-F238E27FC236}">
                <a16:creationId xmlns:a16="http://schemas.microsoft.com/office/drawing/2014/main" id="{FA74D542-B48A-463D-A3DA-37394C3328E6}"/>
              </a:ext>
            </a:extLst>
          </p:cNvPr>
          <p:cNvSpPr/>
          <p:nvPr>
            <p:custDataLst>
              <p:tags r:id="rId12"/>
            </p:custDataLst>
          </p:nvPr>
        </p:nvSpPr>
        <p:spPr>
          <a:xfrm>
            <a:off x="3706813" y="3392488"/>
            <a:ext cx="2633662" cy="2016125"/>
          </a:xfrm>
          <a:prstGeom prst="roundRect">
            <a:avLst>
              <a:gd name="adj" fmla="val 10059"/>
            </a:avLst>
          </a:prstGeom>
          <a:solidFill>
            <a:srgbClr val="D6A05B"/>
          </a:solidFill>
          <a:ln w="12700" cap="flat" cmpd="sng" algn="ctr">
            <a:noFill/>
            <a:prstDash val="solid"/>
            <a:miter lim="800000"/>
            <a:headEnd type="none" w="med" len="med"/>
            <a:tailEnd type="none" w="med" len="med"/>
          </a:ln>
        </p:spPr>
        <p:txBody>
          <a:bodyPr anchor="ctr"/>
          <a:lstStyle/>
          <a:p>
            <a:pPr algn="ctr" fontAlgn="auto">
              <a:buSzTx/>
            </a:pPr>
            <a:endParaRPr lang="en-US" sz="1350">
              <a:solidFill>
                <a:schemeClr val="lt1"/>
              </a:solidFill>
              <a:latin typeface="+mn-lt"/>
              <a:cs typeface="+mn-cs"/>
            </a:endParaRPr>
          </a:p>
        </p:txBody>
      </p:sp>
      <p:sp>
        <p:nvSpPr>
          <p:cNvPr id="4110" name="Rectangle: Rounded Corners 123">
            <a:extLst>
              <a:ext uri="{FF2B5EF4-FFF2-40B4-BE49-F238E27FC236}">
                <a16:creationId xmlns:a16="http://schemas.microsoft.com/office/drawing/2014/main" id="{72358599-7510-44F7-B0CB-F577AD275F6D}"/>
              </a:ext>
            </a:extLst>
          </p:cNvPr>
          <p:cNvSpPr/>
          <p:nvPr>
            <p:custDataLst>
              <p:tags r:id="rId13"/>
            </p:custDataLst>
          </p:nvPr>
        </p:nvSpPr>
        <p:spPr>
          <a:xfrm>
            <a:off x="6727825" y="3392488"/>
            <a:ext cx="2633663" cy="2016125"/>
          </a:xfrm>
          <a:prstGeom prst="roundRect">
            <a:avLst>
              <a:gd name="adj" fmla="val 10059"/>
            </a:avLst>
          </a:prstGeom>
          <a:solidFill>
            <a:srgbClr val="A9433C"/>
          </a:solidFill>
          <a:ln w="12700" cap="flat" cmpd="sng" algn="ctr">
            <a:noFill/>
            <a:prstDash val="solid"/>
            <a:miter lim="800000"/>
            <a:headEnd type="none" w="med" len="med"/>
            <a:tailEnd type="none" w="med" len="med"/>
          </a:ln>
        </p:spPr>
        <p:txBody>
          <a:bodyPr anchor="ctr"/>
          <a:lstStyle/>
          <a:p>
            <a:pPr algn="ctr" fontAlgn="auto">
              <a:buSzTx/>
            </a:pPr>
            <a:endParaRPr lang="en-US" sz="1350">
              <a:solidFill>
                <a:schemeClr val="lt1"/>
              </a:solidFill>
              <a:latin typeface="+mn-lt"/>
              <a:cs typeface="+mn-cs"/>
            </a:endParaRPr>
          </a:p>
        </p:txBody>
      </p:sp>
      <p:sp>
        <p:nvSpPr>
          <p:cNvPr id="4111" name="Rectangle 14">
            <a:extLst>
              <a:ext uri="{FF2B5EF4-FFF2-40B4-BE49-F238E27FC236}">
                <a16:creationId xmlns:a16="http://schemas.microsoft.com/office/drawing/2014/main" id="{FBE6CBA3-538E-45B3-8D3E-AA13CE7DEF4C}"/>
              </a:ext>
            </a:extLst>
          </p:cNvPr>
          <p:cNvSpPr/>
          <p:nvPr>
            <p:custDataLst>
              <p:tags r:id="rId14"/>
            </p:custDataLst>
          </p:nvPr>
        </p:nvSpPr>
        <p:spPr>
          <a:xfrm>
            <a:off x="3932238" y="2105025"/>
            <a:ext cx="2101850" cy="738664"/>
          </a:xfrm>
          <a:prstGeom prst="rect">
            <a:avLst/>
          </a:prstGeom>
          <a:noFill/>
          <a:ln>
            <a:noFill/>
            <a:miter lim="800000"/>
          </a:ln>
        </p:spPr>
        <p:txBody>
          <a:bodyPr>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algn="ctr"/>
            <a:r>
              <a:rPr lang="fr-CA" sz="1400" b="1">
                <a:ln w="9525" cap="flat" cmpd="sng" algn="ctr">
                  <a:noFill/>
                  <a:prstDash val="solid"/>
                  <a:round/>
                  <a:headEnd type="none" w="med" len="med"/>
                  <a:tailEnd type="none" w="med" len="med"/>
                </a:ln>
                <a:solidFill>
                  <a:srgbClr val="FFFFFF"/>
                </a:solidFill>
                <a:cs typeface="Arial"/>
                <a:sym typeface="Wingdings"/>
              </a:rPr>
              <a:t>Adopter une démarche et une élaboration axée sur l’utilisateur </a:t>
            </a:r>
          </a:p>
        </p:txBody>
      </p:sp>
      <p:grpSp>
        <p:nvGrpSpPr>
          <p:cNvPr id="3091" name="Group 19">
            <a:extLst>
              <a:ext uri="{FF2B5EF4-FFF2-40B4-BE49-F238E27FC236}">
                <a16:creationId xmlns:a16="http://schemas.microsoft.com/office/drawing/2014/main" id="{3E997FB6-2335-47E4-B36F-5BDE136C9F39}"/>
              </a:ext>
            </a:extLst>
          </p:cNvPr>
          <p:cNvGrpSpPr>
            <a:grpSpLocks/>
          </p:cNvGrpSpPr>
          <p:nvPr>
            <p:custDataLst>
              <p:tags r:id="rId15"/>
            </p:custDataLst>
          </p:nvPr>
        </p:nvGrpSpPr>
        <p:grpSpPr bwMode="auto">
          <a:xfrm>
            <a:off x="4703763" y="1408113"/>
            <a:ext cx="558800" cy="517525"/>
            <a:chOff x="5757333" y="2943779"/>
            <a:chExt cx="795498" cy="795498"/>
          </a:xfrm>
        </p:grpSpPr>
        <p:pic>
          <p:nvPicPr>
            <p:cNvPr id="3092" name="Group 20">
              <a:extLst>
                <a:ext uri="{FF2B5EF4-FFF2-40B4-BE49-F238E27FC236}">
                  <a16:creationId xmlns:a16="http://schemas.microsoft.com/office/drawing/2014/main" id="{E62C5EEF-2420-41FA-A94C-59507B937FF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934677" y="3159548"/>
              <a:ext cx="485768" cy="41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sp>
          <p:nvSpPr>
            <p:cNvPr id="4122" name="Oval 21">
              <a:extLst>
                <a:ext uri="{FF2B5EF4-FFF2-40B4-BE49-F238E27FC236}">
                  <a16:creationId xmlns:a16="http://schemas.microsoft.com/office/drawing/2014/main" id="{E1CD0220-C3F0-44FD-8454-5E7582AB042F}"/>
                </a:ext>
              </a:extLst>
            </p:cNvPr>
            <p:cNvSpPr/>
            <p:nvPr/>
          </p:nvSpPr>
          <p:spPr>
            <a:xfrm>
              <a:off x="5757333" y="2943779"/>
              <a:ext cx="795498" cy="795498"/>
            </a:xfrm>
            <a:prstGeom prst="ellipse">
              <a:avLst/>
            </a:prstGeom>
            <a:noFill/>
            <a:ln w="88900" cap="flat" cmpd="sng" algn="ctr">
              <a:solidFill>
                <a:srgbClr val="FFFFFF"/>
              </a:solidFill>
              <a:prstDash val="solid"/>
              <a:miter lim="800000"/>
              <a:headEnd type="none" w="med" len="med"/>
              <a:tailEnd type="none" w="med" len="med"/>
            </a:ln>
          </p:spPr>
          <p:txBody>
            <a:bodyPr anchor="ctr"/>
            <a:lstStyle/>
            <a:p>
              <a:pPr algn="ctr" fontAlgn="auto">
                <a:buSzTx/>
              </a:pPr>
              <a:endParaRPr lang="en-US" sz="1350">
                <a:solidFill>
                  <a:schemeClr val="lt1"/>
                </a:solidFill>
                <a:latin typeface="+mn-lt"/>
                <a:cs typeface="+mn-cs"/>
              </a:endParaRPr>
            </a:p>
          </p:txBody>
        </p:sp>
      </p:grpSp>
      <p:sp>
        <p:nvSpPr>
          <p:cNvPr id="4113" name="Rectangle 15">
            <a:extLst>
              <a:ext uri="{FF2B5EF4-FFF2-40B4-BE49-F238E27FC236}">
                <a16:creationId xmlns:a16="http://schemas.microsoft.com/office/drawing/2014/main" id="{B6A78A45-6B6B-4534-BCF4-CE5A5C7E6148}"/>
              </a:ext>
            </a:extLst>
          </p:cNvPr>
          <p:cNvSpPr/>
          <p:nvPr>
            <p:custDataLst>
              <p:tags r:id="rId16"/>
            </p:custDataLst>
          </p:nvPr>
        </p:nvSpPr>
        <p:spPr>
          <a:xfrm>
            <a:off x="6821488" y="2028825"/>
            <a:ext cx="2490787" cy="1661993"/>
          </a:xfrm>
          <a:prstGeom prst="rect">
            <a:avLst/>
          </a:prstGeom>
          <a:noFill/>
          <a:ln>
            <a:noFill/>
            <a:miter lim="800000"/>
          </a:ln>
        </p:spPr>
        <p:txBody>
          <a:bodyPr>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algn="ctr"/>
            <a:r>
              <a:rPr lang="fr-CA" sz="1400" b="1">
                <a:ln w="9525" cap="flat" cmpd="sng" algn="ctr">
                  <a:noFill/>
                  <a:prstDash val="solid"/>
                  <a:round/>
                  <a:headEnd type="none" w="med" len="med"/>
                  <a:tailEnd type="none" w="med" len="med"/>
                </a:ln>
                <a:solidFill>
                  <a:srgbClr val="FFFFFF"/>
                </a:solidFill>
                <a:cs typeface="Arial"/>
                <a:sym typeface="Wingdings"/>
              </a:rPr>
              <a:t>Compléter la formation et les programmes de VIJ créés par le ministère de la Justice et autres organisations sur le droit/la violence familiale </a:t>
            </a:r>
          </a:p>
          <a:p>
            <a:pPr algn="ctr"/>
            <a:r>
              <a:rPr lang="fr-CA" sz="1600" b="1">
                <a:ln w="9525" cap="flat" cmpd="sng" algn="ctr">
                  <a:noFill/>
                  <a:prstDash val="solid"/>
                  <a:round/>
                  <a:headEnd type="none" w="med" len="med"/>
                  <a:tailEnd type="none" w="med" len="med"/>
                </a:ln>
                <a:solidFill>
                  <a:srgbClr val="FFFFFF"/>
                </a:solidFill>
                <a:cs typeface="Arial"/>
                <a:sym typeface="Wingdings"/>
              </a:rPr>
              <a:t> </a:t>
            </a:r>
          </a:p>
          <a:p>
            <a:pPr algn="ctr"/>
            <a:endParaRPr lang="fr-CA" sz="1600" b="1">
              <a:ln w="9525" cap="flat" cmpd="sng" algn="ctr">
                <a:noFill/>
                <a:prstDash val="solid"/>
                <a:round/>
                <a:headEnd type="none" w="med" len="med"/>
                <a:tailEnd type="none" w="med" len="med"/>
              </a:ln>
              <a:solidFill>
                <a:srgbClr val="FFFFFF"/>
              </a:solidFill>
              <a:cs typeface="Arial"/>
              <a:sym typeface="Wingdings"/>
            </a:endParaRPr>
          </a:p>
        </p:txBody>
      </p:sp>
      <p:pic>
        <p:nvPicPr>
          <p:cNvPr id="3095" name="Graphic 12" descr="Family with two children with solid fill">
            <a:extLst>
              <a:ext uri="{FF2B5EF4-FFF2-40B4-BE49-F238E27FC236}">
                <a16:creationId xmlns:a16="http://schemas.microsoft.com/office/drawing/2014/main" id="{E4A85A9E-F41E-4B4F-B19A-927BF7C51B03}"/>
              </a:ext>
            </a:extLst>
          </p:cNvPr>
          <p:cNvPicPr>
            <a:picLocks noChangeAspect="1" noChangeArrowheads="1"/>
          </p:cNvPicPr>
          <p:nvPr>
            <p:custDataLst>
              <p:tags r:id="rId17"/>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7600950" y="1239838"/>
            <a:ext cx="849313"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15" name="Rectangle 16">
            <a:extLst>
              <a:ext uri="{FF2B5EF4-FFF2-40B4-BE49-F238E27FC236}">
                <a16:creationId xmlns:a16="http://schemas.microsoft.com/office/drawing/2014/main" id="{B80919BE-3B7A-419C-AC23-30863324B171}"/>
              </a:ext>
            </a:extLst>
          </p:cNvPr>
          <p:cNvSpPr/>
          <p:nvPr>
            <p:custDataLst>
              <p:tags r:id="rId18"/>
            </p:custDataLst>
          </p:nvPr>
        </p:nvSpPr>
        <p:spPr>
          <a:xfrm>
            <a:off x="1016794" y="4426848"/>
            <a:ext cx="2052637" cy="738664"/>
          </a:xfrm>
          <a:prstGeom prst="rect">
            <a:avLst/>
          </a:prstGeom>
          <a:noFill/>
          <a:ln>
            <a:noFill/>
            <a:miter lim="800000"/>
          </a:ln>
        </p:spPr>
        <p:txBody>
          <a:bodyPr>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algn="ctr"/>
            <a:r>
              <a:rPr lang="fr-CA" sz="1400" b="1">
                <a:ln w="9525" cap="flat" cmpd="sng" algn="ctr">
                  <a:noFill/>
                  <a:prstDash val="solid"/>
                  <a:round/>
                  <a:headEnd type="none" w="med" len="med"/>
                  <a:tailEnd type="none" w="med" len="med"/>
                </a:ln>
                <a:solidFill>
                  <a:srgbClr val="FFFFFF"/>
                </a:solidFill>
                <a:cs typeface="Arial"/>
                <a:sym typeface="Wingdings"/>
              </a:rPr>
              <a:t>Répondre aux préoccupations des conseillers juridiques</a:t>
            </a:r>
          </a:p>
        </p:txBody>
      </p:sp>
      <p:pic>
        <p:nvPicPr>
          <p:cNvPr id="3097" name="Graphic 2" descr="Clipboard Checked with solid fill">
            <a:extLst>
              <a:ext uri="{FF2B5EF4-FFF2-40B4-BE49-F238E27FC236}">
                <a16:creationId xmlns:a16="http://schemas.microsoft.com/office/drawing/2014/main" id="{EDDA3E5C-122A-4432-A397-3305C6D397FD}"/>
              </a:ext>
            </a:extLst>
          </p:cNvPr>
          <p:cNvPicPr>
            <a:picLocks noChangeAspect="1" noChangeArrowheads="1"/>
          </p:cNvPicPr>
          <p:nvPr>
            <p:custDataLst>
              <p:tags r:id="rId19"/>
            </p:custDataLst>
          </p:nvPr>
        </p:nvPicPr>
        <p:blipFill>
          <a:blip r:embed="rId30" cstate="print">
            <a:extLst>
              <a:ext uri="{28A0092B-C50C-407E-A947-70E740481C1C}">
                <a14:useLocalDpi xmlns:a14="http://schemas.microsoft.com/office/drawing/2010/main" val="0"/>
              </a:ext>
            </a:extLst>
          </a:blip>
          <a:srcRect/>
          <a:stretch>
            <a:fillRect/>
          </a:stretch>
        </p:blipFill>
        <p:spPr bwMode="auto">
          <a:xfrm>
            <a:off x="1668463" y="3570288"/>
            <a:ext cx="7493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17" name="Rectangle 17">
            <a:extLst>
              <a:ext uri="{FF2B5EF4-FFF2-40B4-BE49-F238E27FC236}">
                <a16:creationId xmlns:a16="http://schemas.microsoft.com/office/drawing/2014/main" id="{E4176C0A-5A8F-4551-A401-A5AC0F3226E5}"/>
              </a:ext>
            </a:extLst>
          </p:cNvPr>
          <p:cNvSpPr/>
          <p:nvPr>
            <p:custDataLst>
              <p:tags r:id="rId20"/>
            </p:custDataLst>
          </p:nvPr>
        </p:nvSpPr>
        <p:spPr>
          <a:xfrm>
            <a:off x="3775784" y="4283075"/>
            <a:ext cx="2446337" cy="954107"/>
          </a:xfrm>
          <a:prstGeom prst="rect">
            <a:avLst/>
          </a:prstGeom>
          <a:noFill/>
          <a:ln>
            <a:noFill/>
            <a:miter lim="800000"/>
          </a:ln>
        </p:spPr>
        <p:txBody>
          <a:bodyPr wrap="square">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algn="ctr"/>
            <a:r>
              <a:rPr lang="fr-CA" sz="1400" b="1">
                <a:ln w="9525" cap="flat" cmpd="sng" algn="ctr">
                  <a:noFill/>
                  <a:prstDash val="solid"/>
                  <a:round/>
                  <a:headEnd type="none" w="med" len="med"/>
                  <a:tailEnd type="none" w="med" len="med"/>
                </a:ln>
                <a:solidFill>
                  <a:srgbClr val="FFFFFF"/>
                </a:solidFill>
                <a:cs typeface="Arial"/>
                <a:sym typeface="Wingdings"/>
              </a:rPr>
              <a:t>Actualiser l’approche adoptée par les experts dans le domaine d’une manière pratique, y compris des scripts </a:t>
            </a:r>
          </a:p>
        </p:txBody>
      </p:sp>
      <p:pic>
        <p:nvPicPr>
          <p:cNvPr id="3099" name="Graphic 6" descr="Scroll with solid fill">
            <a:extLst>
              <a:ext uri="{FF2B5EF4-FFF2-40B4-BE49-F238E27FC236}">
                <a16:creationId xmlns:a16="http://schemas.microsoft.com/office/drawing/2014/main" id="{0F7C7B0E-8519-4B3D-983D-3355BA3C6EB9}"/>
              </a:ext>
            </a:extLst>
          </p:cNvPr>
          <p:cNvPicPr>
            <a:picLocks noChangeAspect="1" noChangeArrowheads="1"/>
          </p:cNvPicPr>
          <p:nvPr>
            <p:custDataLst>
              <p:tags r:id="rId21"/>
            </p:custDataLst>
          </p:nvPr>
        </p:nvPicPr>
        <p:blipFill>
          <a:blip r:embed="rId31" cstate="print">
            <a:extLst>
              <a:ext uri="{28A0092B-C50C-407E-A947-70E740481C1C}">
                <a14:useLocalDpi xmlns:a14="http://schemas.microsoft.com/office/drawing/2010/main" val="0"/>
              </a:ext>
            </a:extLst>
          </a:blip>
          <a:srcRect/>
          <a:stretch>
            <a:fillRect/>
          </a:stretch>
        </p:blipFill>
        <p:spPr bwMode="auto">
          <a:xfrm>
            <a:off x="4554538" y="3563938"/>
            <a:ext cx="7191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00" name="Graphic 14" descr="Care with solid fill">
            <a:extLst>
              <a:ext uri="{FF2B5EF4-FFF2-40B4-BE49-F238E27FC236}">
                <a16:creationId xmlns:a16="http://schemas.microsoft.com/office/drawing/2014/main" id="{1602C128-A59B-42F8-AA0E-B893A62B7700}"/>
              </a:ext>
            </a:extLst>
          </p:cNvPr>
          <p:cNvPicPr>
            <a:picLocks noChangeAspect="1" noChangeArrowheads="1"/>
          </p:cNvPicPr>
          <p:nvPr>
            <p:custDataLst>
              <p:tags r:id="rId22"/>
            </p:custDataLst>
          </p:nvPr>
        </p:nvPicPr>
        <p:blipFill>
          <a:blip r:embed="rId32" cstate="print">
            <a:extLst>
              <a:ext uri="{28A0092B-C50C-407E-A947-70E740481C1C}">
                <a14:useLocalDpi xmlns:a14="http://schemas.microsoft.com/office/drawing/2010/main" val="0"/>
              </a:ext>
            </a:extLst>
          </a:blip>
          <a:srcRect/>
          <a:stretch>
            <a:fillRect/>
          </a:stretch>
        </p:blipFill>
        <p:spPr bwMode="auto">
          <a:xfrm>
            <a:off x="7650163" y="3552825"/>
            <a:ext cx="75088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20" name="Rectangle 18">
            <a:extLst>
              <a:ext uri="{FF2B5EF4-FFF2-40B4-BE49-F238E27FC236}">
                <a16:creationId xmlns:a16="http://schemas.microsoft.com/office/drawing/2014/main" id="{8B954AF5-3764-4FFC-94C3-3D5EA0437030}"/>
              </a:ext>
            </a:extLst>
          </p:cNvPr>
          <p:cNvSpPr/>
          <p:nvPr>
            <p:custDataLst>
              <p:tags r:id="rId23"/>
            </p:custDataLst>
          </p:nvPr>
        </p:nvSpPr>
        <p:spPr>
          <a:xfrm>
            <a:off x="6828631" y="4211405"/>
            <a:ext cx="2432050" cy="1169551"/>
          </a:xfrm>
          <a:prstGeom prst="rect">
            <a:avLst/>
          </a:prstGeom>
          <a:noFill/>
          <a:ln>
            <a:noFill/>
            <a:miter lim="800000"/>
          </a:ln>
        </p:spPr>
        <p:txBody>
          <a:bodyPr>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algn="ctr"/>
            <a:r>
              <a:rPr lang="fr-CA" sz="1400" b="1">
                <a:ln w="9525" cap="flat" cmpd="sng" algn="ctr">
                  <a:noFill/>
                  <a:prstDash val="solid"/>
                  <a:round/>
                  <a:headEnd type="none" w="med" len="med"/>
                  <a:tailEnd type="none" w="med" len="med"/>
                </a:ln>
                <a:solidFill>
                  <a:srgbClr val="FFFFFF"/>
                </a:solidFill>
                <a:cs typeface="Arial"/>
                <a:sym typeface="Wingdings"/>
              </a:rPr>
              <a:t>Intégrer la sensibilisation à la culture et à la sécurité et une approche tenant compte de la violence et des traumatismes subis</a:t>
            </a:r>
          </a:p>
        </p:txBody>
      </p:sp>
    </p:spTree>
    <p:extLst>
      <p:ext uri="{BB962C8B-B14F-4D97-AF65-F5344CB8AC3E}">
        <p14:creationId xmlns:p14="http://schemas.microsoft.com/office/powerpoint/2010/main" val="1481269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p:cNvPicPr/>
          <p:nvPr/>
        </p:nvPicPr>
        <p:blipFill>
          <a:blip r:embed="rId3">
            <a:extLst>
              <a:ext uri="{28A0092B-C50C-407E-A947-70E740481C1C}">
                <a14:useLocalDpi xmlns:a14="http://schemas.microsoft.com/office/drawing/2010/main" val="0"/>
              </a:ext>
            </a:extLst>
          </a:blip>
          <a:stretch>
            <a:fillRect/>
          </a:stretch>
        </p:blipFill>
        <p:spPr>
          <a:xfrm>
            <a:off x="0" y="-7719"/>
            <a:ext cx="12192000" cy="2011355"/>
          </a:xfrm>
          <a:prstGeom prst="rect">
            <a:avLst/>
          </a:prstGeom>
        </p:spPr>
      </p:pic>
      <p:pic>
        <p:nvPicPr>
          <p:cNvPr id="80" name="Picture 79"/>
          <p:cNvPicPr/>
          <p:nvPr/>
        </p:nvPicPr>
        <p:blipFill>
          <a:blip r:embed="rId4">
            <a:extLst>
              <a:ext uri="{28A0092B-C50C-407E-A947-70E740481C1C}">
                <a14:useLocalDpi xmlns:a14="http://schemas.microsoft.com/office/drawing/2010/main" val="0"/>
              </a:ext>
            </a:extLst>
          </a:blip>
          <a:stretch>
            <a:fillRect/>
          </a:stretch>
        </p:blipFill>
        <p:spPr>
          <a:xfrm>
            <a:off x="0" y="5098844"/>
            <a:ext cx="12192000" cy="1759156"/>
          </a:xfrm>
          <a:prstGeom prst="rect">
            <a:avLst/>
          </a:prstGeom>
        </p:spPr>
      </p:pic>
      <p:sp>
        <p:nvSpPr>
          <p:cNvPr id="29" name="Rectangle 28"/>
          <p:cNvSpPr/>
          <p:nvPr/>
        </p:nvSpPr>
        <p:spPr>
          <a:xfrm>
            <a:off x="776380" y="57388"/>
            <a:ext cx="10890912" cy="1200329"/>
          </a:xfrm>
          <a:prstGeom prst="rect">
            <a:avLst/>
          </a:prstGeom>
        </p:spPr>
        <p:txBody>
          <a:bodyPr wrap="square">
            <a:spAutoFit/>
          </a:bodyPr>
          <a:lstStyle/>
          <a:p>
            <a:pPr algn="ctr" defTabSz="514350">
              <a:lnSpc>
                <a:spcPct val="90000"/>
              </a:lnSpc>
              <a:spcBef>
                <a:spcPct val="0"/>
              </a:spcBef>
            </a:pPr>
            <a:r>
              <a:rPr lang="fr-CA" sz="4000" b="1">
                <a:solidFill>
                  <a:srgbClr val="0D1E42"/>
                </a:solidFill>
              </a:rPr>
              <a:t>Conçu de manière collaborative et axée sur les utilisateurs</a:t>
            </a:r>
          </a:p>
        </p:txBody>
      </p:sp>
      <p:pic>
        <p:nvPicPr>
          <p:cNvPr id="90" name="Picture 89"/>
          <p:cNvPicPr/>
          <p:nvPr/>
        </p:nvPicPr>
        <p:blipFill>
          <a:blip r:embed="rId5" cstate="print">
            <a:extLst>
              <a:ext uri="{28A0092B-C50C-407E-A947-70E740481C1C}">
                <a14:useLocalDpi xmlns:a14="http://schemas.microsoft.com/office/drawing/2010/main" val="0"/>
              </a:ext>
            </a:extLst>
          </a:blip>
          <a:stretch>
            <a:fillRect/>
          </a:stretch>
        </p:blipFill>
        <p:spPr>
          <a:xfrm rot="2632508">
            <a:off x="10320986" y="5465981"/>
            <a:ext cx="1208617" cy="1270174"/>
          </a:xfrm>
          <a:prstGeom prst="rect">
            <a:avLst/>
          </a:prstGeom>
        </p:spPr>
      </p:pic>
      <p:sp>
        <p:nvSpPr>
          <p:cNvPr id="2" name="Slide Number Placeholder 1"/>
          <p:cNvSpPr>
            <a:spLocks noGrp="1"/>
          </p:cNvSpPr>
          <p:nvPr>
            <p:ph type="sldNum" sz="quarter" idx="12"/>
          </p:nvPr>
        </p:nvSpPr>
        <p:spPr>
          <a:xfrm>
            <a:off x="10329245" y="5808826"/>
            <a:ext cx="377769" cy="322579"/>
          </a:xfrm>
        </p:spPr>
        <p:txBody>
          <a:bodyPr/>
          <a:lstStyle/>
          <a:p>
            <a:fld id="{62A7E94B-3CE4-4DB4-A8D5-E9A20BD429D5}" type="slidenum">
              <a:rPr lang="en-US" sz="1600" smtClean="0">
                <a:solidFill>
                  <a:srgbClr val="002060"/>
                </a:solidFill>
              </a:rPr>
              <a:pPr/>
              <a:t>11</a:t>
            </a:fld>
            <a:endParaRPr lang="en-US" sz="1600">
              <a:solidFill>
                <a:srgbClr val="002060"/>
              </a:solidFill>
            </a:endParaRPr>
          </a:p>
        </p:txBody>
      </p:sp>
      <p:sp>
        <p:nvSpPr>
          <p:cNvPr id="27" name="Rectangle 26"/>
          <p:cNvSpPr/>
          <p:nvPr/>
        </p:nvSpPr>
        <p:spPr>
          <a:xfrm rot="2901104">
            <a:off x="8649154" y="5339558"/>
            <a:ext cx="914785" cy="128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9" name="Straight Connector 168">
            <a:extLst>
              <a:ext uri="{FF2B5EF4-FFF2-40B4-BE49-F238E27FC236}">
                <a16:creationId xmlns:a16="http://schemas.microsoft.com/office/drawing/2014/main" id="{F336C732-1C95-441E-835A-BB700D667506}"/>
              </a:ext>
            </a:extLst>
          </p:cNvPr>
          <p:cNvCxnSpPr>
            <a:cxnSpLocks/>
          </p:cNvCxnSpPr>
          <p:nvPr/>
        </p:nvCxnSpPr>
        <p:spPr>
          <a:xfrm flipH="1">
            <a:off x="6134220" y="2961632"/>
            <a:ext cx="16023" cy="247323"/>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336C732-1C95-441E-835A-BB700D667506}"/>
              </a:ext>
            </a:extLst>
          </p:cNvPr>
          <p:cNvCxnSpPr>
            <a:cxnSpLocks/>
          </p:cNvCxnSpPr>
          <p:nvPr/>
        </p:nvCxnSpPr>
        <p:spPr>
          <a:xfrm flipH="1">
            <a:off x="6741196" y="3108303"/>
            <a:ext cx="257383" cy="267875"/>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F336C732-1C95-441E-835A-BB700D667506}"/>
              </a:ext>
            </a:extLst>
          </p:cNvPr>
          <p:cNvCxnSpPr>
            <a:cxnSpLocks/>
          </p:cNvCxnSpPr>
          <p:nvPr/>
        </p:nvCxnSpPr>
        <p:spPr>
          <a:xfrm flipH="1">
            <a:off x="6944937" y="3934866"/>
            <a:ext cx="404532" cy="11935"/>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sp>
        <p:nvSpPr>
          <p:cNvPr id="36" name="Octagon 35"/>
          <p:cNvSpPr/>
          <p:nvPr/>
        </p:nvSpPr>
        <p:spPr>
          <a:xfrm>
            <a:off x="5363298" y="3174089"/>
            <a:ext cx="1597617" cy="1484774"/>
          </a:xfrm>
          <a:prstGeom prst="octag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2" name="Straight Connector 171">
            <a:extLst>
              <a:ext uri="{FF2B5EF4-FFF2-40B4-BE49-F238E27FC236}">
                <a16:creationId xmlns:a16="http://schemas.microsoft.com/office/drawing/2014/main" id="{F336C732-1C95-441E-835A-BB700D667506}"/>
              </a:ext>
            </a:extLst>
          </p:cNvPr>
          <p:cNvCxnSpPr>
            <a:cxnSpLocks/>
          </p:cNvCxnSpPr>
          <p:nvPr/>
        </p:nvCxnSpPr>
        <p:spPr>
          <a:xfrm flipH="1" flipV="1">
            <a:off x="6754860" y="4432764"/>
            <a:ext cx="256377" cy="217084"/>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336C732-1C95-441E-835A-BB700D667506}"/>
              </a:ext>
            </a:extLst>
          </p:cNvPr>
          <p:cNvCxnSpPr>
            <a:cxnSpLocks/>
          </p:cNvCxnSpPr>
          <p:nvPr/>
        </p:nvCxnSpPr>
        <p:spPr>
          <a:xfrm flipV="1">
            <a:off x="6142231" y="4473181"/>
            <a:ext cx="11607" cy="144081"/>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355029" y="3719419"/>
            <a:ext cx="1597617" cy="646331"/>
          </a:xfrm>
          <a:prstGeom prst="rect">
            <a:avLst/>
          </a:prstGeom>
        </p:spPr>
        <p:txBody>
          <a:bodyPr wrap="square">
            <a:spAutoFit/>
          </a:bodyPr>
          <a:lstStyle/>
          <a:p>
            <a:pPr algn="ctr"/>
            <a:r>
              <a:rPr lang="fr-CA" b="1">
                <a:solidFill>
                  <a:srgbClr val="0D1E42"/>
                </a:solidFill>
              </a:rPr>
              <a:t>Trousse d’outils AIDE</a:t>
            </a:r>
            <a:endParaRPr lang="fr-CA" sz="2000" b="1">
              <a:solidFill>
                <a:srgbClr val="0D1E42"/>
              </a:solidFill>
            </a:endParaRPr>
          </a:p>
        </p:txBody>
      </p:sp>
      <p:cxnSp>
        <p:nvCxnSpPr>
          <p:cNvPr id="175" name="Straight Connector 174">
            <a:extLst>
              <a:ext uri="{FF2B5EF4-FFF2-40B4-BE49-F238E27FC236}">
                <a16:creationId xmlns:a16="http://schemas.microsoft.com/office/drawing/2014/main" id="{F336C732-1C95-441E-835A-BB700D667506}"/>
              </a:ext>
            </a:extLst>
          </p:cNvPr>
          <p:cNvCxnSpPr>
            <a:cxnSpLocks/>
          </p:cNvCxnSpPr>
          <p:nvPr/>
        </p:nvCxnSpPr>
        <p:spPr>
          <a:xfrm flipH="1">
            <a:off x="5416205" y="4412556"/>
            <a:ext cx="257383" cy="267875"/>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336C732-1C95-441E-835A-BB700D667506}"/>
              </a:ext>
            </a:extLst>
          </p:cNvPr>
          <p:cNvCxnSpPr>
            <a:cxnSpLocks/>
          </p:cNvCxnSpPr>
          <p:nvPr/>
        </p:nvCxnSpPr>
        <p:spPr>
          <a:xfrm flipH="1">
            <a:off x="5000694" y="3935242"/>
            <a:ext cx="404532" cy="11935"/>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336C732-1C95-441E-835A-BB700D667506}"/>
              </a:ext>
            </a:extLst>
          </p:cNvPr>
          <p:cNvCxnSpPr>
            <a:cxnSpLocks/>
          </p:cNvCxnSpPr>
          <p:nvPr/>
        </p:nvCxnSpPr>
        <p:spPr>
          <a:xfrm flipH="1" flipV="1">
            <a:off x="5384448" y="3213349"/>
            <a:ext cx="256377" cy="217084"/>
          </a:xfrm>
          <a:prstGeom prst="line">
            <a:avLst/>
          </a:prstGeom>
          <a:ln w="38100" cap="rnd">
            <a:solidFill>
              <a:srgbClr val="F0EEEF"/>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787868" y="4972469"/>
            <a:ext cx="2636874" cy="1634923"/>
          </a:xfrm>
          <a:prstGeom prst="ellipse">
            <a:avLst/>
          </a:prstGeom>
          <a:solidFill>
            <a:srgbClr val="D6A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TextBox 34">
            <a:extLst>
              <a:ext uri="{FF2B5EF4-FFF2-40B4-BE49-F238E27FC236}">
                <a16:creationId xmlns:a16="http://schemas.microsoft.com/office/drawing/2014/main" id="{C0A0B062-B2F9-4EAC-90DF-B527DAA7B2E7}"/>
              </a:ext>
            </a:extLst>
          </p:cNvPr>
          <p:cNvSpPr txBox="1"/>
          <p:nvPr/>
        </p:nvSpPr>
        <p:spPr>
          <a:xfrm>
            <a:off x="5080948" y="5182811"/>
            <a:ext cx="2066255" cy="120032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altLang="fr-FR" b="1">
                <a:solidFill>
                  <a:schemeClr val="bg1"/>
                </a:solidFill>
                <a:cs typeface="Arial" panose="020B0604020202020204" pitchFamily="34" charset="0"/>
              </a:rPr>
              <a:t>Professionnels du droit de la famille spécialisés en violence familiale </a:t>
            </a:r>
          </a:p>
        </p:txBody>
      </p:sp>
      <p:sp>
        <p:nvSpPr>
          <p:cNvPr id="54" name="Oval 53"/>
          <p:cNvSpPr/>
          <p:nvPr/>
        </p:nvSpPr>
        <p:spPr>
          <a:xfrm>
            <a:off x="7167290" y="4517743"/>
            <a:ext cx="2636874" cy="1634923"/>
          </a:xfrm>
          <a:prstGeom prst="ellipse">
            <a:avLst/>
          </a:prstGeom>
          <a:solidFill>
            <a:srgbClr val="346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TextBox 118">
            <a:extLst>
              <a:ext uri="{FF2B5EF4-FFF2-40B4-BE49-F238E27FC236}">
                <a16:creationId xmlns:a16="http://schemas.microsoft.com/office/drawing/2014/main" id="{E837EC1D-A35A-4848-BD6C-32036254A350}"/>
              </a:ext>
            </a:extLst>
          </p:cNvPr>
          <p:cNvSpPr txBox="1"/>
          <p:nvPr/>
        </p:nvSpPr>
        <p:spPr>
          <a:xfrm>
            <a:off x="7458456" y="4822523"/>
            <a:ext cx="2111285" cy="92333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altLang="fr-FR" b="1">
                <a:solidFill>
                  <a:schemeClr val="bg1"/>
                </a:solidFill>
                <a:cs typeface="Arial" panose="020B0604020202020204" pitchFamily="34" charset="0"/>
              </a:rPr>
              <a:t>Recherche avec les clients en droit de la famille</a:t>
            </a:r>
          </a:p>
        </p:txBody>
      </p:sp>
      <p:sp>
        <p:nvSpPr>
          <p:cNvPr id="51" name="Oval 50"/>
          <p:cNvSpPr/>
          <p:nvPr/>
        </p:nvSpPr>
        <p:spPr>
          <a:xfrm>
            <a:off x="7731891" y="3028194"/>
            <a:ext cx="2636874" cy="1634923"/>
          </a:xfrm>
          <a:prstGeom prst="ellipse">
            <a:avLst/>
          </a:prstGeom>
          <a:solidFill>
            <a:srgbClr val="A94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TextBox 31">
            <a:extLst>
              <a:ext uri="{FF2B5EF4-FFF2-40B4-BE49-F238E27FC236}">
                <a16:creationId xmlns:a16="http://schemas.microsoft.com/office/drawing/2014/main" id="{A453E17B-2C91-4104-BE66-40E837B52405}"/>
              </a:ext>
            </a:extLst>
          </p:cNvPr>
          <p:cNvSpPr txBox="1"/>
          <p:nvPr/>
        </p:nvSpPr>
        <p:spPr>
          <a:xfrm>
            <a:off x="8211347" y="3481678"/>
            <a:ext cx="1790397" cy="646331"/>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altLang="fr-FR" b="1">
                <a:solidFill>
                  <a:schemeClr val="bg1"/>
                </a:solidFill>
                <a:cs typeface="Arial" panose="020B0604020202020204" pitchFamily="34" charset="0"/>
              </a:rPr>
              <a:t>Experts techniques</a:t>
            </a:r>
          </a:p>
        </p:txBody>
      </p:sp>
      <p:sp>
        <p:nvSpPr>
          <p:cNvPr id="52" name="Oval 51"/>
          <p:cNvSpPr/>
          <p:nvPr/>
        </p:nvSpPr>
        <p:spPr>
          <a:xfrm>
            <a:off x="7159560" y="1598979"/>
            <a:ext cx="2636874" cy="163492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p:cNvSpPr/>
          <p:nvPr/>
        </p:nvSpPr>
        <p:spPr>
          <a:xfrm>
            <a:off x="4876370" y="1251704"/>
            <a:ext cx="2636874" cy="1634923"/>
          </a:xfrm>
          <a:prstGeom prst="ellipse">
            <a:avLst/>
          </a:prstGeom>
          <a:solidFill>
            <a:srgbClr val="0D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TextBox 43">
            <a:extLst>
              <a:ext uri="{FF2B5EF4-FFF2-40B4-BE49-F238E27FC236}">
                <a16:creationId xmlns:a16="http://schemas.microsoft.com/office/drawing/2014/main" id="{820C1FDB-B1F9-4805-8176-1E9D0367293A}"/>
              </a:ext>
            </a:extLst>
          </p:cNvPr>
          <p:cNvSpPr txBox="1"/>
          <p:nvPr/>
        </p:nvSpPr>
        <p:spPr>
          <a:xfrm>
            <a:off x="5193491" y="1450470"/>
            <a:ext cx="2039639" cy="120032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b="1" noProof="1">
                <a:solidFill>
                  <a:schemeClr val="bg1"/>
                </a:solidFill>
              </a:rPr>
              <a:t>Recherche sur la violence familiale dans diverses populations</a:t>
            </a:r>
          </a:p>
        </p:txBody>
      </p:sp>
      <p:sp>
        <p:nvSpPr>
          <p:cNvPr id="64" name="TextBox 112">
            <a:extLst>
              <a:ext uri="{FF2B5EF4-FFF2-40B4-BE49-F238E27FC236}">
                <a16:creationId xmlns:a16="http://schemas.microsoft.com/office/drawing/2014/main" id="{01B23458-F931-4D64-983E-BE473245BE48}"/>
              </a:ext>
            </a:extLst>
          </p:cNvPr>
          <p:cNvSpPr txBox="1"/>
          <p:nvPr/>
        </p:nvSpPr>
        <p:spPr>
          <a:xfrm>
            <a:off x="7589964" y="2091312"/>
            <a:ext cx="1902863" cy="646331"/>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b="1" noProof="1">
                <a:ln w="9525" cap="flat" cmpd="sng" algn="ctr">
                  <a:noFill/>
                  <a:prstDash val="solid"/>
                  <a:round/>
                  <a:headEnd type="none" w="med" len="med"/>
                  <a:tailEnd type="none" w="med" len="med"/>
                </a:ln>
                <a:solidFill>
                  <a:schemeClr val="bg1"/>
                </a:solidFill>
                <a:sym typeface="Wingdings"/>
              </a:rPr>
              <a:t>Partenariats avec FÉGC et ASPC</a:t>
            </a:r>
            <a:endParaRPr lang="fr-CA" b="1" noProof="1">
              <a:solidFill>
                <a:schemeClr val="bg1"/>
              </a:solidFill>
            </a:endParaRPr>
          </a:p>
        </p:txBody>
      </p:sp>
      <p:sp>
        <p:nvSpPr>
          <p:cNvPr id="53" name="Oval 52"/>
          <p:cNvSpPr/>
          <p:nvPr/>
        </p:nvSpPr>
        <p:spPr>
          <a:xfrm>
            <a:off x="2599392" y="1587431"/>
            <a:ext cx="2636874" cy="1634923"/>
          </a:xfrm>
          <a:prstGeom prst="ellipse">
            <a:avLst/>
          </a:prstGeom>
          <a:solidFill>
            <a:srgbClr val="4F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TextBox 59">
            <a:extLst>
              <a:ext uri="{FF2B5EF4-FFF2-40B4-BE49-F238E27FC236}">
                <a16:creationId xmlns:a16="http://schemas.microsoft.com/office/drawing/2014/main" id="{93715247-C252-4266-8045-8B9A42291F94}"/>
              </a:ext>
            </a:extLst>
          </p:cNvPr>
          <p:cNvSpPr txBox="1"/>
          <p:nvPr/>
        </p:nvSpPr>
        <p:spPr>
          <a:xfrm>
            <a:off x="2959273" y="1872877"/>
            <a:ext cx="1917097" cy="92333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altLang="fr-FR" b="1">
                <a:solidFill>
                  <a:schemeClr val="bg1"/>
                </a:solidFill>
                <a:cs typeface="Arial" panose="020B0604020202020204" pitchFamily="34" charset="0"/>
              </a:rPr>
              <a:t>Conseillers juridiques en droit de la famille</a:t>
            </a:r>
          </a:p>
        </p:txBody>
      </p:sp>
      <p:sp>
        <p:nvSpPr>
          <p:cNvPr id="49" name="Oval 48"/>
          <p:cNvSpPr/>
          <p:nvPr/>
        </p:nvSpPr>
        <p:spPr>
          <a:xfrm>
            <a:off x="2435681" y="4429458"/>
            <a:ext cx="2636874" cy="1634923"/>
          </a:xfrm>
          <a:prstGeom prst="ellipse">
            <a:avLst/>
          </a:prstGeom>
          <a:solidFill>
            <a:srgbClr val="761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TextBox 37">
            <a:extLst>
              <a:ext uri="{FF2B5EF4-FFF2-40B4-BE49-F238E27FC236}">
                <a16:creationId xmlns:a16="http://schemas.microsoft.com/office/drawing/2014/main" id="{3C426266-8362-4DE1-953F-9F6CF67F5B20}"/>
              </a:ext>
            </a:extLst>
          </p:cNvPr>
          <p:cNvSpPr txBox="1"/>
          <p:nvPr/>
        </p:nvSpPr>
        <p:spPr>
          <a:xfrm>
            <a:off x="2745322" y="4751197"/>
            <a:ext cx="1882241" cy="92333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fr-CA" b="1">
                <a:ln w="9525" cap="flat" cmpd="sng" algn="ctr">
                  <a:noFill/>
                  <a:prstDash val="solid"/>
                  <a:round/>
                  <a:headEnd type="none" w="med" len="med"/>
                  <a:tailEnd type="none" w="med" len="med"/>
                </a:ln>
                <a:solidFill>
                  <a:schemeClr val="bg1"/>
                </a:solidFill>
                <a:sym typeface="Wingdings"/>
              </a:rPr>
              <a:t>Fournisseurs de services de première ligne </a:t>
            </a:r>
          </a:p>
        </p:txBody>
      </p:sp>
      <p:sp>
        <p:nvSpPr>
          <p:cNvPr id="3" name="Oval 2"/>
          <p:cNvSpPr/>
          <p:nvPr/>
        </p:nvSpPr>
        <p:spPr>
          <a:xfrm>
            <a:off x="1977719" y="2956218"/>
            <a:ext cx="2636874" cy="163492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TextBox 104">
            <a:extLst>
              <a:ext uri="{FF2B5EF4-FFF2-40B4-BE49-F238E27FC236}">
                <a16:creationId xmlns:a16="http://schemas.microsoft.com/office/drawing/2014/main" id="{CB5F88E0-9EBD-4593-9C07-22A99AEF864A}"/>
              </a:ext>
            </a:extLst>
          </p:cNvPr>
          <p:cNvSpPr txBox="1"/>
          <p:nvPr/>
        </p:nvSpPr>
        <p:spPr>
          <a:xfrm>
            <a:off x="2272986" y="3430433"/>
            <a:ext cx="1992948" cy="646331"/>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buSzTx/>
            </a:pPr>
            <a:r>
              <a:rPr lang="fr-CA" b="1" noProof="1">
                <a:ln w="9525" cap="flat" cmpd="sng" algn="ctr">
                  <a:noFill/>
                  <a:prstDash val="solid"/>
                  <a:round/>
                  <a:headEnd type="none" w="med" len="med"/>
                  <a:tailEnd type="none" w="med" len="med"/>
                </a:ln>
                <a:solidFill>
                  <a:schemeClr val="bg1"/>
                </a:solidFill>
                <a:sym typeface="Wingdings"/>
              </a:rPr>
              <a:t>Spécialistes de la violence familiale</a:t>
            </a:r>
          </a:p>
        </p:txBody>
      </p:sp>
    </p:spTree>
    <p:extLst>
      <p:ext uri="{BB962C8B-B14F-4D97-AF65-F5344CB8AC3E}">
        <p14:creationId xmlns:p14="http://schemas.microsoft.com/office/powerpoint/2010/main" val="21205182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47">
            <a:extLst>
              <a:ext uri="{FF2B5EF4-FFF2-40B4-BE49-F238E27FC236}">
                <a16:creationId xmlns:a16="http://schemas.microsoft.com/office/drawing/2014/main" id="{83231939-9130-4C89-8BEE-C20A251E5165}"/>
              </a:ext>
            </a:extLst>
          </p:cNvPr>
          <p:cNvPicPr>
            <a:picLocks noChangeAspect="1" noChangeArrowheads="1"/>
          </p:cNvPicPr>
          <p:nvPr>
            <p:custDataLst>
              <p:tags r:id="rId1"/>
            </p:custDataLst>
          </p:nvPr>
        </p:nvPicPr>
        <p:blipFill>
          <a:blip r:embed="rId23">
            <a:extLst>
              <a:ext uri="{28A0092B-C50C-407E-A947-70E740481C1C}">
                <a14:useLocalDpi xmlns:a14="http://schemas.microsoft.com/office/drawing/2010/main" val="0"/>
              </a:ext>
            </a:extLst>
          </a:blip>
          <a:srcRect/>
          <a:stretch>
            <a:fillRect/>
          </a:stretch>
        </p:blipFill>
        <p:spPr bwMode="auto">
          <a:xfrm>
            <a:off x="0" y="0"/>
            <a:ext cx="121920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3" name="Picture 124">
            <a:extLst>
              <a:ext uri="{FF2B5EF4-FFF2-40B4-BE49-F238E27FC236}">
                <a16:creationId xmlns:a16="http://schemas.microsoft.com/office/drawing/2014/main" id="{DC1B725D-C695-455F-AF77-538DF9CFD3A9}"/>
              </a:ext>
            </a:extLst>
          </p:cNvPr>
          <p:cNvPicPr>
            <a:picLocks noChangeAspect="1" noChangeArrowheads="1"/>
          </p:cNvPicPr>
          <p:nvPr>
            <p:custDataLst>
              <p:tags r:id="rId2"/>
            </p:custDataLst>
          </p:nvPr>
        </p:nvPicPr>
        <p:blipFill>
          <a:blip r:embed="rId24">
            <a:extLst>
              <a:ext uri="{28A0092B-C50C-407E-A947-70E740481C1C}">
                <a14:useLocalDpi xmlns:a14="http://schemas.microsoft.com/office/drawing/2010/main" val="0"/>
              </a:ext>
            </a:extLst>
          </a:blip>
          <a:srcRect/>
          <a:stretch>
            <a:fillRect/>
          </a:stretch>
        </p:blipFill>
        <p:spPr bwMode="auto">
          <a:xfrm>
            <a:off x="0" y="4845050"/>
            <a:ext cx="12192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4" name="Picture 139">
            <a:extLst>
              <a:ext uri="{FF2B5EF4-FFF2-40B4-BE49-F238E27FC236}">
                <a16:creationId xmlns:a16="http://schemas.microsoft.com/office/drawing/2014/main" id="{891CB044-3292-46D6-9D88-88A7A84F3A86}"/>
              </a:ext>
            </a:extLst>
          </p:cNvPr>
          <p:cNvPicPr>
            <a:picLocks noChangeAspect="1" noChangeArrowheads="1"/>
          </p:cNvPicPr>
          <p:nvPr>
            <p:custDataLst>
              <p:tags r:id="rId3"/>
            </p:custDataLst>
          </p:nvPr>
        </p:nvPicPr>
        <p:blipFill>
          <a:blip r:embed="rId25">
            <a:extLst>
              <a:ext uri="{28A0092B-C50C-407E-A947-70E740481C1C}">
                <a14:useLocalDpi xmlns:a14="http://schemas.microsoft.com/office/drawing/2010/main" val="0"/>
              </a:ext>
            </a:extLst>
          </a:blip>
          <a:srcRect/>
          <a:stretch>
            <a:fillRect/>
          </a:stretch>
        </p:blipFill>
        <p:spPr bwMode="auto">
          <a:xfrm rot="17160000">
            <a:off x="561181" y="5042694"/>
            <a:ext cx="1535113"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5" name="Picture 144">
            <a:extLst>
              <a:ext uri="{FF2B5EF4-FFF2-40B4-BE49-F238E27FC236}">
                <a16:creationId xmlns:a16="http://schemas.microsoft.com/office/drawing/2014/main" id="{08C7E4DD-BA7B-490B-964A-8DDB2A850AAD}"/>
              </a:ext>
            </a:extLst>
          </p:cNvPr>
          <p:cNvPicPr>
            <a:picLocks noChangeAspect="1" noChangeArrowheads="1"/>
          </p:cNvPicPr>
          <p:nvPr>
            <p:custDataLst>
              <p:tags r:id="rId4"/>
            </p:custDataLst>
          </p:nvPr>
        </p:nvPicPr>
        <p:blipFill>
          <a:blip r:embed="rId25">
            <a:extLst>
              <a:ext uri="{28A0092B-C50C-407E-A947-70E740481C1C}">
                <a14:useLocalDpi xmlns:a14="http://schemas.microsoft.com/office/drawing/2010/main" val="0"/>
              </a:ext>
            </a:extLst>
          </a:blip>
          <a:srcRect/>
          <a:stretch>
            <a:fillRect/>
          </a:stretch>
        </p:blipFill>
        <p:spPr bwMode="auto">
          <a:xfrm rot="2580000">
            <a:off x="10315575" y="5495925"/>
            <a:ext cx="120808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6" name="Slide Number Placeholder 1">
            <a:extLst>
              <a:ext uri="{FF2B5EF4-FFF2-40B4-BE49-F238E27FC236}">
                <a16:creationId xmlns:a16="http://schemas.microsoft.com/office/drawing/2014/main" id="{B4A85239-D38D-4FA7-B1D2-6B778A9642DD}"/>
              </a:ext>
            </a:extLst>
          </p:cNvPr>
          <p:cNvSpPr>
            <a:spLocks noGrp="1" noChangeArrowheads="1"/>
          </p:cNvSpPr>
          <p:nvPr>
            <p:ph type="sldNum" sz="quarter" idx="12"/>
            <p:custDataLst>
              <p:tags r:id="rId5"/>
            </p:custDataLst>
          </p:nvPr>
        </p:nvSpPr>
        <p:spPr>
          <a:xfrm>
            <a:off x="10330030" y="5840747"/>
            <a:ext cx="376237" cy="322262"/>
          </a:xfrm>
          <a:extLs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fld id="{C72363EE-5F37-4F03-AFCC-C611A6367BD9}" type="slidenum">
              <a:rPr lang="en-US" altLang="fr-FR" sz="1600">
                <a:solidFill>
                  <a:srgbClr val="002060"/>
                </a:solidFill>
              </a:rPr>
              <a:pPr/>
              <a:t>12</a:t>
            </a:fld>
            <a:endParaRPr lang="en-US" altLang="fr-FR" sz="1600">
              <a:solidFill>
                <a:srgbClr val="002060"/>
              </a:solidFill>
            </a:endParaRPr>
          </a:p>
        </p:txBody>
      </p:sp>
      <p:sp>
        <p:nvSpPr>
          <p:cNvPr id="8199" name="Shape">
            <a:extLst>
              <a:ext uri="{FF2B5EF4-FFF2-40B4-BE49-F238E27FC236}">
                <a16:creationId xmlns:a16="http://schemas.microsoft.com/office/drawing/2014/main" id="{8C96A52A-12F3-45D4-8F1D-CF495E162878}"/>
              </a:ext>
            </a:extLst>
          </p:cNvPr>
          <p:cNvSpPr/>
          <p:nvPr>
            <p:custDataLst>
              <p:tags r:id="rId6"/>
            </p:custDataLst>
          </p:nvPr>
        </p:nvSpPr>
        <p:spPr>
          <a:xfrm>
            <a:off x="1470025" y="1373188"/>
            <a:ext cx="2163763" cy="3705225"/>
          </a:xfrm>
          <a:custGeom>
            <a:avLst/>
            <a:gdLst/>
            <a:ahLst/>
            <a:cxnLst>
              <a:cxn ang="0">
                <a:pos x="wd2" y="hd2"/>
              </a:cxn>
              <a:cxn ang="5400000">
                <a:pos x="wd2" y="hd2"/>
              </a:cxn>
              <a:cxn ang="10800000">
                <a:pos x="wd2" y="hd2"/>
              </a:cxn>
              <a:cxn ang="16200000">
                <a:pos x="wd2" y="hd2"/>
              </a:cxn>
            </a:cxnLst>
            <a:rect l="0" t="0" r="r" b="b"/>
            <a:pathLst>
              <a:path w="21600" h="21600" extrusionOk="0">
                <a:moveTo>
                  <a:pt x="2591" y="8931"/>
                </a:moveTo>
                <a:cubicBezTo>
                  <a:pt x="2591" y="8700"/>
                  <a:pt x="2882" y="8505"/>
                  <a:pt x="3256" y="8505"/>
                </a:cubicBezTo>
                <a:lnTo>
                  <a:pt x="21586" y="8505"/>
                </a:lnTo>
                <a:lnTo>
                  <a:pt x="21586" y="6916"/>
                </a:lnTo>
                <a:cubicBezTo>
                  <a:pt x="21586" y="3098"/>
                  <a:pt x="16751" y="0"/>
                  <a:pt x="10793" y="0"/>
                </a:cubicBezTo>
                <a:lnTo>
                  <a:pt x="10793" y="0"/>
                </a:lnTo>
                <a:cubicBezTo>
                  <a:pt x="4835" y="0"/>
                  <a:pt x="0" y="3098"/>
                  <a:pt x="0" y="6916"/>
                </a:cubicBezTo>
                <a:lnTo>
                  <a:pt x="0" y="19416"/>
                </a:lnTo>
                <a:cubicBezTo>
                  <a:pt x="0" y="20623"/>
                  <a:pt x="1524" y="21600"/>
                  <a:pt x="3408" y="21600"/>
                </a:cubicBezTo>
                <a:lnTo>
                  <a:pt x="18192" y="21600"/>
                </a:lnTo>
                <a:cubicBezTo>
                  <a:pt x="20076" y="21600"/>
                  <a:pt x="21600" y="20623"/>
                  <a:pt x="21600" y="19416"/>
                </a:cubicBezTo>
                <a:lnTo>
                  <a:pt x="21600" y="9348"/>
                </a:lnTo>
                <a:lnTo>
                  <a:pt x="3270" y="9348"/>
                </a:lnTo>
                <a:cubicBezTo>
                  <a:pt x="2896" y="9348"/>
                  <a:pt x="2591" y="9162"/>
                  <a:pt x="2591" y="8931"/>
                </a:cubicBezTo>
                <a:close/>
                <a:moveTo>
                  <a:pt x="1981" y="5851"/>
                </a:moveTo>
                <a:cubicBezTo>
                  <a:pt x="2785" y="3205"/>
                  <a:pt x="6415" y="1199"/>
                  <a:pt x="10793" y="1199"/>
                </a:cubicBezTo>
                <a:cubicBezTo>
                  <a:pt x="15171" y="1199"/>
                  <a:pt x="18801" y="3196"/>
                  <a:pt x="19605" y="5851"/>
                </a:cubicBezTo>
                <a:cubicBezTo>
                  <a:pt x="19771" y="6419"/>
                  <a:pt x="19092" y="6951"/>
                  <a:pt x="18178" y="6951"/>
                </a:cubicBezTo>
                <a:lnTo>
                  <a:pt x="3422" y="6951"/>
                </a:lnTo>
                <a:cubicBezTo>
                  <a:pt x="2494" y="6951"/>
                  <a:pt x="1801" y="6419"/>
                  <a:pt x="1981" y="5851"/>
                </a:cubicBezTo>
                <a:close/>
              </a:path>
            </a:pathLst>
          </a:custGeom>
          <a:solidFill>
            <a:srgbClr val="761F42"/>
          </a:solidFill>
          <a:ln w="12700" cap="flat" cmpd="sng" algn="ctr">
            <a:noFill/>
            <a:prstDash val="solid"/>
            <a:miter lim="400000"/>
            <a:headEnd type="none" w="med" len="med"/>
            <a:tailEnd type="none" w="med" len="med"/>
          </a:ln>
        </p:spPr>
        <p:txBody>
          <a:bodyPr lIns="38100" tIns="38100" rIns="38100" bIns="38100" anchor="ctr"/>
          <a:lstStyle/>
          <a:p>
            <a:pPr fontAlgn="auto">
              <a:buSzTx/>
            </a:pPr>
            <a:endParaRPr sz="3000">
              <a:solidFill>
                <a:srgbClr val="FFFFFF"/>
              </a:solidFill>
              <a:effectLst>
                <a:outerShdw blurRad="38100" dist="12700" dir="5400000" rotWithShape="0">
                  <a:srgbClr val="000000">
                    <a:alpha val="50000"/>
                  </a:srgbClr>
                </a:outerShdw>
              </a:effectLst>
              <a:latin typeface="+mn-lt"/>
              <a:cs typeface="+mn-cs"/>
            </a:endParaRPr>
          </a:p>
        </p:txBody>
      </p:sp>
      <p:sp>
        <p:nvSpPr>
          <p:cNvPr id="8200" name="Shape">
            <a:extLst>
              <a:ext uri="{FF2B5EF4-FFF2-40B4-BE49-F238E27FC236}">
                <a16:creationId xmlns:a16="http://schemas.microsoft.com/office/drawing/2014/main" id="{FBAB9461-ACC2-4381-95B6-4A8F61B205C4}"/>
              </a:ext>
            </a:extLst>
          </p:cNvPr>
          <p:cNvSpPr/>
          <p:nvPr>
            <p:custDataLst>
              <p:tags r:id="rId7"/>
            </p:custDataLst>
          </p:nvPr>
        </p:nvSpPr>
        <p:spPr>
          <a:xfrm>
            <a:off x="3773488" y="1373188"/>
            <a:ext cx="2163762" cy="1465262"/>
          </a:xfrm>
          <a:custGeom>
            <a:avLst/>
            <a:gdLst/>
            <a:ahLst/>
            <a:cxnLst>
              <a:cxn ang="0">
                <a:pos x="wd2" y="hd2"/>
              </a:cxn>
              <a:cxn ang="5400000">
                <a:pos x="wd2" y="hd2"/>
              </a:cxn>
              <a:cxn ang="10800000">
                <a:pos x="wd2" y="hd2"/>
              </a:cxn>
              <a:cxn ang="16200000">
                <a:pos x="wd2" y="hd2"/>
              </a:cxn>
            </a:cxnLst>
            <a:rect l="0" t="0" r="r" b="b"/>
            <a:pathLst>
              <a:path w="21600" h="21600" extrusionOk="0">
                <a:moveTo>
                  <a:pt x="21586" y="17564"/>
                </a:moveTo>
                <a:cubicBezTo>
                  <a:pt x="21586" y="7869"/>
                  <a:pt x="16751" y="0"/>
                  <a:pt x="10793" y="0"/>
                </a:cubicBezTo>
                <a:lnTo>
                  <a:pt x="10793" y="0"/>
                </a:lnTo>
                <a:cubicBezTo>
                  <a:pt x="4835" y="0"/>
                  <a:pt x="0" y="7869"/>
                  <a:pt x="0" y="17564"/>
                </a:cubicBezTo>
                <a:lnTo>
                  <a:pt x="0" y="21600"/>
                </a:lnTo>
                <a:lnTo>
                  <a:pt x="21600" y="21600"/>
                </a:lnTo>
                <a:lnTo>
                  <a:pt x="21600" y="17564"/>
                </a:lnTo>
                <a:close/>
                <a:moveTo>
                  <a:pt x="18178" y="17654"/>
                </a:moveTo>
                <a:lnTo>
                  <a:pt x="3422" y="17654"/>
                </a:lnTo>
                <a:cubicBezTo>
                  <a:pt x="2522" y="17654"/>
                  <a:pt x="1829" y="16301"/>
                  <a:pt x="1995" y="14858"/>
                </a:cubicBezTo>
                <a:cubicBezTo>
                  <a:pt x="2799" y="8139"/>
                  <a:pt x="6429" y="3044"/>
                  <a:pt x="10807" y="3044"/>
                </a:cubicBezTo>
                <a:cubicBezTo>
                  <a:pt x="15171" y="3044"/>
                  <a:pt x="18815" y="8117"/>
                  <a:pt x="19619" y="14858"/>
                </a:cubicBezTo>
                <a:cubicBezTo>
                  <a:pt x="19771" y="16301"/>
                  <a:pt x="19078" y="17654"/>
                  <a:pt x="18178" y="17654"/>
                </a:cubicBezTo>
                <a:close/>
              </a:path>
            </a:pathLst>
          </a:custGeom>
          <a:solidFill>
            <a:srgbClr val="4F9F72"/>
          </a:solidFill>
          <a:ln w="12700" cap="flat" cmpd="sng" algn="ctr">
            <a:noFill/>
            <a:prstDash val="solid"/>
            <a:miter lim="400000"/>
            <a:headEnd type="none" w="med" len="med"/>
            <a:tailEnd type="none" w="med" len="med"/>
          </a:ln>
        </p:spPr>
        <p:txBody>
          <a:bodyPr lIns="38100" tIns="38100" rIns="38100" bIns="38100" anchor="ctr"/>
          <a:lstStyle/>
          <a:p>
            <a:pPr fontAlgn="auto">
              <a:buSzTx/>
            </a:pPr>
            <a:endParaRPr sz="3000">
              <a:solidFill>
                <a:srgbClr val="FFFFFF"/>
              </a:solidFill>
              <a:effectLst>
                <a:outerShdw blurRad="38100" dist="12700" dir="5400000" rotWithShape="0">
                  <a:srgbClr val="000000">
                    <a:alpha val="50000"/>
                  </a:srgbClr>
                </a:outerShdw>
              </a:effectLst>
              <a:latin typeface="+mn-lt"/>
              <a:cs typeface="+mn-cs"/>
            </a:endParaRPr>
          </a:p>
        </p:txBody>
      </p:sp>
      <p:sp>
        <p:nvSpPr>
          <p:cNvPr id="8201" name="Shape">
            <a:extLst>
              <a:ext uri="{FF2B5EF4-FFF2-40B4-BE49-F238E27FC236}">
                <a16:creationId xmlns:a16="http://schemas.microsoft.com/office/drawing/2014/main" id="{9EFA4287-415F-4D75-AD25-B62D32489548}"/>
              </a:ext>
            </a:extLst>
          </p:cNvPr>
          <p:cNvSpPr/>
          <p:nvPr>
            <p:custDataLst>
              <p:tags r:id="rId8"/>
            </p:custDataLst>
          </p:nvPr>
        </p:nvSpPr>
        <p:spPr>
          <a:xfrm>
            <a:off x="3773488" y="2970213"/>
            <a:ext cx="2163762" cy="2117725"/>
          </a:xfrm>
          <a:custGeom>
            <a:avLst/>
            <a:gdLst/>
            <a:ahLst/>
            <a:cxnLst>
              <a:cxn ang="0">
                <a:pos x="wd2" y="hd2"/>
              </a:cxn>
              <a:cxn ang="5400000">
                <a:pos x="wd2" y="hd2"/>
              </a:cxn>
              <a:cxn ang="10800000">
                <a:pos x="wd2" y="hd2"/>
              </a:cxn>
              <a:cxn ang="16200000">
                <a:pos x="wd2" y="hd2"/>
              </a:cxn>
            </a:cxnLst>
            <a:rect l="0" t="0" r="r" b="b"/>
            <a:pathLst>
              <a:path w="21600" h="21600" extrusionOk="0">
                <a:moveTo>
                  <a:pt x="0" y="17750"/>
                </a:moveTo>
                <a:cubicBezTo>
                  <a:pt x="0" y="19878"/>
                  <a:pt x="1524" y="21600"/>
                  <a:pt x="3408" y="21600"/>
                </a:cubicBezTo>
                <a:lnTo>
                  <a:pt x="18192" y="21600"/>
                </a:lnTo>
                <a:cubicBezTo>
                  <a:pt x="20076" y="21600"/>
                  <a:pt x="21600" y="19878"/>
                  <a:pt x="21600" y="17750"/>
                </a:cubicBezTo>
                <a:lnTo>
                  <a:pt x="21600" y="0"/>
                </a:lnTo>
                <a:lnTo>
                  <a:pt x="0" y="0"/>
                </a:lnTo>
                <a:lnTo>
                  <a:pt x="0" y="17750"/>
                </a:lnTo>
                <a:close/>
              </a:path>
            </a:pathLst>
          </a:custGeom>
          <a:solidFill>
            <a:srgbClr val="4F9F72"/>
          </a:solidFill>
          <a:ln w="12700" cap="flat" cmpd="sng" algn="ctr">
            <a:noFill/>
            <a:prstDash val="solid"/>
            <a:miter lim="400000"/>
            <a:headEnd type="none" w="med" len="med"/>
            <a:tailEnd type="none" w="med" len="med"/>
          </a:ln>
        </p:spPr>
        <p:txBody>
          <a:bodyPr lIns="38100" tIns="38100" rIns="38100" bIns="38100" anchor="ctr"/>
          <a:lstStyle/>
          <a:p>
            <a:pPr fontAlgn="auto">
              <a:buSzTx/>
            </a:pPr>
            <a:endParaRPr sz="3000">
              <a:solidFill>
                <a:srgbClr val="FFFFFF"/>
              </a:solidFill>
              <a:effectLst>
                <a:outerShdw blurRad="38100" dist="12700" dir="5400000" rotWithShape="0">
                  <a:srgbClr val="000000">
                    <a:alpha val="50000"/>
                  </a:srgbClr>
                </a:outerShdw>
              </a:effectLst>
              <a:latin typeface="+mn-lt"/>
              <a:cs typeface="+mn-cs"/>
            </a:endParaRPr>
          </a:p>
        </p:txBody>
      </p:sp>
      <p:sp>
        <p:nvSpPr>
          <p:cNvPr id="8202" name="Shape">
            <a:extLst>
              <a:ext uri="{FF2B5EF4-FFF2-40B4-BE49-F238E27FC236}">
                <a16:creationId xmlns:a16="http://schemas.microsoft.com/office/drawing/2014/main" id="{1E546B5A-8EC8-4929-A047-92925AF4518B}"/>
              </a:ext>
            </a:extLst>
          </p:cNvPr>
          <p:cNvSpPr/>
          <p:nvPr>
            <p:custDataLst>
              <p:tags r:id="rId9"/>
            </p:custDataLst>
          </p:nvPr>
        </p:nvSpPr>
        <p:spPr>
          <a:xfrm>
            <a:off x="6091238" y="2970213"/>
            <a:ext cx="2163762" cy="2117725"/>
          </a:xfrm>
          <a:custGeom>
            <a:avLst/>
            <a:gdLst/>
            <a:ahLst/>
            <a:cxnLst>
              <a:cxn ang="0">
                <a:pos x="wd2" y="hd2"/>
              </a:cxn>
              <a:cxn ang="5400000">
                <a:pos x="wd2" y="hd2"/>
              </a:cxn>
              <a:cxn ang="10800000">
                <a:pos x="wd2" y="hd2"/>
              </a:cxn>
              <a:cxn ang="16200000">
                <a:pos x="wd2" y="hd2"/>
              </a:cxn>
            </a:cxnLst>
            <a:rect l="0" t="0" r="r" b="b"/>
            <a:pathLst>
              <a:path w="21600" h="21600" extrusionOk="0">
                <a:moveTo>
                  <a:pt x="0" y="17750"/>
                </a:moveTo>
                <a:cubicBezTo>
                  <a:pt x="0" y="19878"/>
                  <a:pt x="1524" y="21600"/>
                  <a:pt x="3408" y="21600"/>
                </a:cubicBezTo>
                <a:lnTo>
                  <a:pt x="18192" y="21600"/>
                </a:lnTo>
                <a:cubicBezTo>
                  <a:pt x="20076" y="21600"/>
                  <a:pt x="21600" y="19878"/>
                  <a:pt x="21600" y="17750"/>
                </a:cubicBezTo>
                <a:lnTo>
                  <a:pt x="21600" y="0"/>
                </a:lnTo>
                <a:lnTo>
                  <a:pt x="0" y="0"/>
                </a:lnTo>
                <a:lnTo>
                  <a:pt x="0" y="17750"/>
                </a:lnTo>
                <a:close/>
              </a:path>
            </a:pathLst>
          </a:custGeom>
          <a:solidFill>
            <a:srgbClr val="00365C"/>
          </a:solidFill>
          <a:ln w="12700" cap="flat" cmpd="sng" algn="ctr">
            <a:noFill/>
            <a:prstDash val="solid"/>
            <a:miter lim="400000"/>
            <a:headEnd type="none" w="med" len="med"/>
            <a:tailEnd type="none" w="med" len="med"/>
          </a:ln>
        </p:spPr>
        <p:txBody>
          <a:bodyPr lIns="38100" tIns="38100" rIns="38100" bIns="38100" anchor="ctr"/>
          <a:lstStyle/>
          <a:p>
            <a:pPr fontAlgn="auto">
              <a:buSzTx/>
            </a:pPr>
            <a:endParaRPr sz="3000">
              <a:solidFill>
                <a:srgbClr val="FFFFFF"/>
              </a:solidFill>
              <a:effectLst>
                <a:outerShdw blurRad="38100" dist="12700" dir="5400000" rotWithShape="0">
                  <a:srgbClr val="000000">
                    <a:alpha val="50000"/>
                  </a:srgbClr>
                </a:outerShdw>
              </a:effectLst>
              <a:latin typeface="+mn-lt"/>
              <a:cs typeface="+mn-cs"/>
            </a:endParaRPr>
          </a:p>
        </p:txBody>
      </p:sp>
      <p:sp>
        <p:nvSpPr>
          <p:cNvPr id="8203" name="Shape">
            <a:extLst>
              <a:ext uri="{FF2B5EF4-FFF2-40B4-BE49-F238E27FC236}">
                <a16:creationId xmlns:a16="http://schemas.microsoft.com/office/drawing/2014/main" id="{00FAEC0B-CED6-4D35-A902-23F2823EC705}"/>
              </a:ext>
            </a:extLst>
          </p:cNvPr>
          <p:cNvSpPr/>
          <p:nvPr>
            <p:custDataLst>
              <p:tags r:id="rId10"/>
            </p:custDataLst>
          </p:nvPr>
        </p:nvSpPr>
        <p:spPr>
          <a:xfrm>
            <a:off x="6076950" y="1373188"/>
            <a:ext cx="2163763" cy="1465262"/>
          </a:xfrm>
          <a:custGeom>
            <a:avLst/>
            <a:gdLst/>
            <a:ahLst/>
            <a:cxnLst>
              <a:cxn ang="0">
                <a:pos x="wd2" y="hd2"/>
              </a:cxn>
              <a:cxn ang="5400000">
                <a:pos x="wd2" y="hd2"/>
              </a:cxn>
              <a:cxn ang="10800000">
                <a:pos x="wd2" y="hd2"/>
              </a:cxn>
              <a:cxn ang="16200000">
                <a:pos x="wd2" y="hd2"/>
              </a:cxn>
            </a:cxnLst>
            <a:rect l="0" t="0" r="r" b="b"/>
            <a:pathLst>
              <a:path w="21600" h="21600" extrusionOk="0">
                <a:moveTo>
                  <a:pt x="21586" y="17564"/>
                </a:moveTo>
                <a:cubicBezTo>
                  <a:pt x="21586" y="7869"/>
                  <a:pt x="16751" y="0"/>
                  <a:pt x="10793" y="0"/>
                </a:cubicBezTo>
                <a:lnTo>
                  <a:pt x="10793" y="0"/>
                </a:lnTo>
                <a:cubicBezTo>
                  <a:pt x="4835" y="0"/>
                  <a:pt x="0" y="7869"/>
                  <a:pt x="0" y="17564"/>
                </a:cubicBezTo>
                <a:lnTo>
                  <a:pt x="0" y="21600"/>
                </a:lnTo>
                <a:lnTo>
                  <a:pt x="21600" y="21600"/>
                </a:lnTo>
                <a:lnTo>
                  <a:pt x="21600" y="17564"/>
                </a:lnTo>
                <a:close/>
                <a:moveTo>
                  <a:pt x="18164" y="17654"/>
                </a:moveTo>
                <a:lnTo>
                  <a:pt x="3408" y="17654"/>
                </a:lnTo>
                <a:cubicBezTo>
                  <a:pt x="2508" y="17654"/>
                  <a:pt x="1815" y="16301"/>
                  <a:pt x="1981" y="14858"/>
                </a:cubicBezTo>
                <a:cubicBezTo>
                  <a:pt x="2785" y="8139"/>
                  <a:pt x="6415" y="3044"/>
                  <a:pt x="10793" y="3044"/>
                </a:cubicBezTo>
                <a:cubicBezTo>
                  <a:pt x="15157" y="3044"/>
                  <a:pt x="18801" y="8117"/>
                  <a:pt x="19605" y="14858"/>
                </a:cubicBezTo>
                <a:cubicBezTo>
                  <a:pt x="19771" y="16301"/>
                  <a:pt x="19078" y="17654"/>
                  <a:pt x="18164" y="17654"/>
                </a:cubicBezTo>
                <a:close/>
              </a:path>
            </a:pathLst>
          </a:custGeom>
          <a:solidFill>
            <a:srgbClr val="00365C"/>
          </a:solidFill>
          <a:ln w="12700" cap="flat" cmpd="sng" algn="ctr">
            <a:noFill/>
            <a:prstDash val="solid"/>
            <a:miter lim="400000"/>
            <a:headEnd type="none" w="med" len="med"/>
            <a:tailEnd type="none" w="med" len="med"/>
          </a:ln>
        </p:spPr>
        <p:txBody>
          <a:bodyPr lIns="38100" tIns="38100" rIns="38100" bIns="38100" anchor="ctr"/>
          <a:lstStyle/>
          <a:p>
            <a:pPr fontAlgn="auto">
              <a:buSzTx/>
            </a:pPr>
            <a:endParaRPr sz="3000">
              <a:solidFill>
                <a:srgbClr val="FFFFFF"/>
              </a:solidFill>
              <a:effectLst>
                <a:outerShdw blurRad="38100" dist="12700" dir="5400000" rotWithShape="0">
                  <a:srgbClr val="000000">
                    <a:alpha val="50000"/>
                  </a:srgbClr>
                </a:outerShdw>
              </a:effectLst>
              <a:latin typeface="+mn-lt"/>
              <a:cs typeface="+mn-cs"/>
            </a:endParaRPr>
          </a:p>
        </p:txBody>
      </p:sp>
      <p:sp>
        <p:nvSpPr>
          <p:cNvPr id="8204" name="Shape">
            <a:extLst>
              <a:ext uri="{FF2B5EF4-FFF2-40B4-BE49-F238E27FC236}">
                <a16:creationId xmlns:a16="http://schemas.microsoft.com/office/drawing/2014/main" id="{36DF8748-84C9-45EE-BBE9-B565BD25CA65}"/>
              </a:ext>
            </a:extLst>
          </p:cNvPr>
          <p:cNvSpPr/>
          <p:nvPr>
            <p:custDataLst>
              <p:tags r:id="rId11"/>
            </p:custDataLst>
          </p:nvPr>
        </p:nvSpPr>
        <p:spPr>
          <a:xfrm>
            <a:off x="8394700" y="1373188"/>
            <a:ext cx="2163763" cy="3703637"/>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lnTo>
                  <a:pt x="10793" y="0"/>
                </a:lnTo>
                <a:cubicBezTo>
                  <a:pt x="4835" y="0"/>
                  <a:pt x="0" y="3100"/>
                  <a:pt x="0" y="6919"/>
                </a:cubicBezTo>
                <a:lnTo>
                  <a:pt x="0" y="8509"/>
                </a:lnTo>
                <a:lnTo>
                  <a:pt x="15836" y="8509"/>
                </a:lnTo>
                <a:cubicBezTo>
                  <a:pt x="16016" y="8509"/>
                  <a:pt x="16155" y="8420"/>
                  <a:pt x="16155" y="8304"/>
                </a:cubicBezTo>
                <a:lnTo>
                  <a:pt x="16155" y="7896"/>
                </a:lnTo>
                <a:cubicBezTo>
                  <a:pt x="16155" y="7771"/>
                  <a:pt x="16377" y="7691"/>
                  <a:pt x="16543" y="7771"/>
                </a:cubicBezTo>
                <a:lnTo>
                  <a:pt x="18857" y="8802"/>
                </a:lnTo>
                <a:cubicBezTo>
                  <a:pt x="18995" y="8864"/>
                  <a:pt x="18995" y="8997"/>
                  <a:pt x="18857" y="9059"/>
                </a:cubicBezTo>
                <a:lnTo>
                  <a:pt x="16543" y="10089"/>
                </a:lnTo>
                <a:cubicBezTo>
                  <a:pt x="16377" y="10161"/>
                  <a:pt x="16155" y="10089"/>
                  <a:pt x="16155" y="9965"/>
                </a:cubicBezTo>
                <a:lnTo>
                  <a:pt x="16155" y="9557"/>
                </a:lnTo>
                <a:cubicBezTo>
                  <a:pt x="16155" y="9441"/>
                  <a:pt x="16016" y="9352"/>
                  <a:pt x="15836" y="9352"/>
                </a:cubicBezTo>
                <a:lnTo>
                  <a:pt x="0" y="9352"/>
                </a:lnTo>
                <a:lnTo>
                  <a:pt x="0" y="19415"/>
                </a:lnTo>
                <a:cubicBezTo>
                  <a:pt x="0" y="20623"/>
                  <a:pt x="1524" y="21600"/>
                  <a:pt x="3408" y="21600"/>
                </a:cubicBezTo>
                <a:lnTo>
                  <a:pt x="18192" y="21600"/>
                </a:lnTo>
                <a:cubicBezTo>
                  <a:pt x="20076" y="21600"/>
                  <a:pt x="21600" y="20623"/>
                  <a:pt x="21600" y="19415"/>
                </a:cubicBezTo>
                <a:lnTo>
                  <a:pt x="21600" y="6928"/>
                </a:lnTo>
                <a:cubicBezTo>
                  <a:pt x="21600" y="3100"/>
                  <a:pt x="16765" y="0"/>
                  <a:pt x="10793" y="0"/>
                </a:cubicBezTo>
                <a:close/>
                <a:moveTo>
                  <a:pt x="18178" y="6963"/>
                </a:moveTo>
                <a:lnTo>
                  <a:pt x="3422" y="6963"/>
                </a:lnTo>
                <a:cubicBezTo>
                  <a:pt x="2522" y="6963"/>
                  <a:pt x="1829" y="6430"/>
                  <a:pt x="1995" y="5862"/>
                </a:cubicBezTo>
                <a:cubicBezTo>
                  <a:pt x="2799" y="3215"/>
                  <a:pt x="6429" y="1208"/>
                  <a:pt x="10807" y="1208"/>
                </a:cubicBezTo>
                <a:cubicBezTo>
                  <a:pt x="15171" y="1208"/>
                  <a:pt x="18815" y="3206"/>
                  <a:pt x="19619" y="5862"/>
                </a:cubicBezTo>
                <a:cubicBezTo>
                  <a:pt x="19771" y="6430"/>
                  <a:pt x="19092" y="6963"/>
                  <a:pt x="18178" y="6963"/>
                </a:cubicBezTo>
                <a:close/>
              </a:path>
            </a:pathLst>
          </a:custGeom>
          <a:solidFill>
            <a:srgbClr val="D6A05B"/>
          </a:solidFill>
          <a:ln w="12700" cap="flat" cmpd="sng" algn="ctr">
            <a:noFill/>
            <a:prstDash val="solid"/>
            <a:miter lim="400000"/>
            <a:headEnd type="none" w="med" len="med"/>
            <a:tailEnd type="none" w="med" len="med"/>
          </a:ln>
        </p:spPr>
        <p:txBody>
          <a:bodyPr lIns="38100" tIns="38100" rIns="38100" bIns="38100" anchor="ctr"/>
          <a:lstStyle/>
          <a:p>
            <a:pPr fontAlgn="auto">
              <a:buSzTx/>
            </a:pPr>
            <a:endParaRPr sz="3000">
              <a:solidFill>
                <a:srgbClr val="FFFFFF"/>
              </a:solidFill>
              <a:effectLst>
                <a:outerShdw blurRad="38100" dist="12700" dir="5400000" rotWithShape="0">
                  <a:srgbClr val="000000">
                    <a:alpha val="50000"/>
                  </a:srgbClr>
                </a:outerShdw>
              </a:effectLst>
              <a:latin typeface="+mn-lt"/>
              <a:cs typeface="+mn-cs"/>
            </a:endParaRPr>
          </a:p>
        </p:txBody>
      </p:sp>
      <p:sp>
        <p:nvSpPr>
          <p:cNvPr id="8205" name="TextBox 162">
            <a:extLst>
              <a:ext uri="{FF2B5EF4-FFF2-40B4-BE49-F238E27FC236}">
                <a16:creationId xmlns:a16="http://schemas.microsoft.com/office/drawing/2014/main" id="{84198AE0-45AE-46A8-B3D5-B8829644F258}"/>
              </a:ext>
            </a:extLst>
          </p:cNvPr>
          <p:cNvSpPr txBox="1"/>
          <p:nvPr>
            <p:custDataLst>
              <p:tags r:id="rId12"/>
            </p:custDataLst>
          </p:nvPr>
        </p:nvSpPr>
        <p:spPr>
          <a:xfrm>
            <a:off x="1601788" y="3122613"/>
            <a:ext cx="1900237" cy="1600438"/>
          </a:xfrm>
          <a:prstGeom prst="rect">
            <a:avLst/>
          </a:prstGeom>
          <a:noFill/>
          <a:ln w="9525" cap="flat" cmpd="sng" algn="ctr">
            <a:noFill/>
            <a:prstDash val="solid"/>
            <a:round/>
            <a:headEnd type="none" w="med" len="med"/>
            <a:tailEnd type="none" w="med" len="med"/>
          </a:ln>
        </p:spPr>
        <p:txBody>
          <a:bodyPr lIns="0" rIns="0">
            <a:spAutoFit/>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r>
              <a:rPr lang="fr-CA" altLang="fr-FR" sz="1400">
                <a:solidFill>
                  <a:srgbClr val="F2F2F2"/>
                </a:solidFill>
                <a:cs typeface="Arial" panose="020B0604020202020204" pitchFamily="34" charset="0"/>
              </a:rPr>
              <a:t>A travaillé avec le chef du projet VEGA (financé par l’ASPC) à l’élaboration du Guide d’AIDE sur la façon d’avoir une discussion à propos de la violence familiale. </a:t>
            </a:r>
          </a:p>
        </p:txBody>
      </p:sp>
      <p:sp>
        <p:nvSpPr>
          <p:cNvPr id="8206" name="TextBox 165">
            <a:extLst>
              <a:ext uri="{FF2B5EF4-FFF2-40B4-BE49-F238E27FC236}">
                <a16:creationId xmlns:a16="http://schemas.microsoft.com/office/drawing/2014/main" id="{CB047611-D6A9-40FD-91AA-B4817EB0D254}"/>
              </a:ext>
            </a:extLst>
          </p:cNvPr>
          <p:cNvSpPr txBox="1"/>
          <p:nvPr>
            <p:custDataLst>
              <p:tags r:id="rId13"/>
            </p:custDataLst>
          </p:nvPr>
        </p:nvSpPr>
        <p:spPr>
          <a:xfrm>
            <a:off x="3903663" y="3085862"/>
            <a:ext cx="1900237" cy="1785104"/>
          </a:xfrm>
          <a:prstGeom prst="rect">
            <a:avLst/>
          </a:prstGeom>
          <a:noFill/>
          <a:ln w="9525" cap="flat" cmpd="sng" algn="ctr">
            <a:noFill/>
            <a:prstDash val="solid"/>
            <a:round/>
            <a:headEnd type="none" w="med" len="med"/>
            <a:tailEnd type="none" w="med" len="med"/>
          </a:ln>
        </p:spPr>
        <p:txBody>
          <a:bodyPr lIns="0" rIns="0">
            <a:spAutoFit/>
          </a:bodyPr>
          <a:lstStyle/>
          <a:p>
            <a:pPr algn="ctr" fontAlgn="auto">
              <a:buSzTx/>
            </a:pPr>
            <a:r>
              <a:rPr lang="fr-CA" sz="1400">
                <a:ln w="9525" cap="flat" cmpd="sng" algn="ctr">
                  <a:noFill/>
                  <a:prstDash val="solid"/>
                  <a:round/>
                  <a:headEnd type="none" w="med" len="med"/>
                  <a:tailEnd type="none" w="med" len="med"/>
                </a:ln>
                <a:solidFill>
                  <a:srgbClr val="0D1E42"/>
                </a:solidFill>
                <a:cs typeface="Arial"/>
                <a:sym typeface="Wingdings"/>
              </a:rPr>
              <a:t>A travaillé avec des experts reconnus dans le domaine de la sécurité culturelle pour élaborer une ressource sur la sécurité culturelle pour la trousse d’outils</a:t>
            </a:r>
            <a:r>
              <a:rPr lang="fr-CA" sz="1050">
                <a:ln w="9525" cap="flat" cmpd="sng" algn="ctr">
                  <a:noFill/>
                  <a:prstDash val="solid"/>
                  <a:round/>
                  <a:headEnd type="none" w="med" len="med"/>
                  <a:tailEnd type="none" w="med" len="med"/>
                </a:ln>
                <a:solidFill>
                  <a:srgbClr val="0D1E42"/>
                </a:solidFill>
                <a:cs typeface="Arial"/>
                <a:sym typeface="Wingdings"/>
              </a:rPr>
              <a:t>.</a:t>
            </a:r>
          </a:p>
          <a:p>
            <a:pPr algn="just" fontAlgn="auto">
              <a:buSzTx/>
            </a:pPr>
            <a:r>
              <a:rPr lang="fr-CA" sz="1200" noProof="1">
                <a:ln w="9525" cap="flat" cmpd="sng" algn="ctr">
                  <a:noFill/>
                  <a:prstDash val="solid"/>
                  <a:round/>
                  <a:headEnd type="none" w="med" len="med"/>
                  <a:tailEnd type="none" w="med" len="med"/>
                </a:ln>
                <a:solidFill>
                  <a:srgbClr val="595959"/>
                </a:solidFill>
                <a:cs typeface="Arial"/>
                <a:sym typeface="Wingdings"/>
              </a:rPr>
              <a:t>. </a:t>
            </a:r>
          </a:p>
        </p:txBody>
      </p:sp>
      <p:sp>
        <p:nvSpPr>
          <p:cNvPr id="8207" name="TextBox 172">
            <a:extLst>
              <a:ext uri="{FF2B5EF4-FFF2-40B4-BE49-F238E27FC236}">
                <a16:creationId xmlns:a16="http://schemas.microsoft.com/office/drawing/2014/main" id="{69227507-EBD2-4137-9344-3E92413CAC00}"/>
              </a:ext>
            </a:extLst>
          </p:cNvPr>
          <p:cNvSpPr txBox="1"/>
          <p:nvPr>
            <p:custDataLst>
              <p:tags r:id="rId14"/>
            </p:custDataLst>
          </p:nvPr>
        </p:nvSpPr>
        <p:spPr>
          <a:xfrm>
            <a:off x="6139657" y="3051522"/>
            <a:ext cx="2052637" cy="1815882"/>
          </a:xfrm>
          <a:prstGeom prst="rect">
            <a:avLst/>
          </a:prstGeom>
          <a:noFill/>
          <a:ln w="9525" cap="flat" cmpd="sng" algn="ctr">
            <a:noFill/>
            <a:prstDash val="solid"/>
            <a:round/>
            <a:headEnd type="none" w="med" len="med"/>
            <a:tailEnd type="none" w="med" len="med"/>
          </a:ln>
        </p:spPr>
        <p:txBody>
          <a:bodyPr lIns="0" rIns="0">
            <a:spAutoFit/>
          </a:bodyPr>
          <a:lstStyle/>
          <a:p>
            <a:pPr algn="ctr" fontAlgn="auto">
              <a:buSzTx/>
            </a:pPr>
            <a:r>
              <a:rPr lang="fr-CA" sz="1400">
                <a:ln w="9525" cap="flat" cmpd="sng" algn="ctr">
                  <a:noFill/>
                  <a:prstDash val="solid"/>
                  <a:round/>
                  <a:headEnd type="none" w="med" len="med"/>
                  <a:tailEnd type="none" w="med" len="med"/>
                </a:ln>
                <a:solidFill>
                  <a:srgbClr val="F2F2F2"/>
                </a:solidFill>
                <a:cs typeface="Arial"/>
                <a:sym typeface="Wingdings"/>
              </a:rPr>
              <a:t>A incorporé le contenu d’articles écrits par des experts en la matière travaillant en étroite collaboration avec des personnes de diverses communautés victimes de violence familiale.</a:t>
            </a:r>
            <a:r>
              <a:rPr lang="fr-CA" sz="1400" noProof="1">
                <a:ln w="9525" cap="flat" cmpd="sng" algn="ctr">
                  <a:noFill/>
                  <a:prstDash val="solid"/>
                  <a:round/>
                  <a:headEnd type="none" w="med" len="med"/>
                  <a:tailEnd type="none" w="med" len="med"/>
                </a:ln>
                <a:solidFill>
                  <a:srgbClr val="595959"/>
                </a:solidFill>
                <a:cs typeface="Arial"/>
                <a:sym typeface="Wingdings"/>
              </a:rPr>
              <a:t>. </a:t>
            </a:r>
          </a:p>
        </p:txBody>
      </p:sp>
      <p:sp>
        <p:nvSpPr>
          <p:cNvPr id="8208" name="TextBox 184">
            <a:extLst>
              <a:ext uri="{FF2B5EF4-FFF2-40B4-BE49-F238E27FC236}">
                <a16:creationId xmlns:a16="http://schemas.microsoft.com/office/drawing/2014/main" id="{DEDB8CDF-4AC1-4CAD-A689-C11DBC4312E8}"/>
              </a:ext>
            </a:extLst>
          </p:cNvPr>
          <p:cNvSpPr txBox="1"/>
          <p:nvPr>
            <p:custDataLst>
              <p:tags r:id="rId15"/>
            </p:custDataLst>
          </p:nvPr>
        </p:nvSpPr>
        <p:spPr>
          <a:xfrm>
            <a:off x="8460581" y="3043400"/>
            <a:ext cx="2032000" cy="1785104"/>
          </a:xfrm>
          <a:prstGeom prst="rect">
            <a:avLst/>
          </a:prstGeom>
          <a:noFill/>
          <a:ln w="9525" cap="flat" cmpd="sng" algn="ctr">
            <a:noFill/>
            <a:prstDash val="solid"/>
            <a:round/>
            <a:headEnd type="none" w="med" len="med"/>
            <a:tailEnd type="none" w="med" len="med"/>
          </a:ln>
        </p:spPr>
        <p:txBody>
          <a:bodyPr wrap="square" lIns="0" rIns="0">
            <a:spAutoFit/>
          </a:bodyPr>
          <a:lstStyle/>
          <a:p>
            <a:pPr algn="ctr" fontAlgn="auto">
              <a:buSzTx/>
            </a:pPr>
            <a:r>
              <a:rPr lang="fr-CA" sz="1100">
                <a:ln w="9525" cap="flat" cmpd="sng" algn="ctr">
                  <a:noFill/>
                  <a:prstDash val="solid"/>
                  <a:round/>
                  <a:headEnd type="none" w="med" len="med"/>
                  <a:tailEnd type="none" w="med" len="med"/>
                </a:ln>
                <a:solidFill>
                  <a:srgbClr val="0D1E42"/>
                </a:solidFill>
                <a:cs typeface="Arial"/>
                <a:sym typeface="Wingdings"/>
              </a:rPr>
              <a:t>Élaborera un document d’accompagnement qui incorpore les conclusions de trois articles rédigés par des experts en la matière des trois communautés autochtones sur ce qu’il faut prendre en considération dans la détermination de l’existence de la violence familiale et l’intervention à cet égard dans la pratique. </a:t>
            </a:r>
            <a:r>
              <a:rPr lang="fr-CA" sz="1100" noProof="1">
                <a:ln w="9525" cap="flat" cmpd="sng" algn="ctr">
                  <a:noFill/>
                  <a:prstDash val="solid"/>
                  <a:round/>
                  <a:headEnd type="none" w="med" len="med"/>
                  <a:tailEnd type="none" w="med" len="med"/>
                </a:ln>
                <a:solidFill>
                  <a:srgbClr val="595959"/>
                </a:solidFill>
                <a:cs typeface="Arial"/>
                <a:sym typeface="Wingdings"/>
              </a:rPr>
              <a:t> </a:t>
            </a:r>
          </a:p>
        </p:txBody>
      </p:sp>
      <p:sp>
        <p:nvSpPr>
          <p:cNvPr id="8209" name="Rectangle 2">
            <a:extLst>
              <a:ext uri="{FF2B5EF4-FFF2-40B4-BE49-F238E27FC236}">
                <a16:creationId xmlns:a16="http://schemas.microsoft.com/office/drawing/2014/main" id="{1D3B1457-0DD2-4341-AA92-74129105E590}"/>
              </a:ext>
            </a:extLst>
          </p:cNvPr>
          <p:cNvSpPr/>
          <p:nvPr>
            <p:custDataLst>
              <p:tags r:id="rId16"/>
            </p:custDataLst>
          </p:nvPr>
        </p:nvSpPr>
        <p:spPr>
          <a:xfrm>
            <a:off x="1055440" y="257846"/>
            <a:ext cx="10513168" cy="867930"/>
          </a:xfrm>
          <a:prstGeom prst="rect">
            <a:avLst/>
          </a:prstGeom>
          <a:noFill/>
          <a:ln>
            <a:noFill/>
            <a:miter lim="800000"/>
          </a:ln>
        </p:spPr>
        <p:txBody>
          <a:bodyPr wrap="square">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algn="ctr" defTabSz="514350">
              <a:lnSpc>
                <a:spcPct val="90000"/>
              </a:lnSpc>
            </a:pPr>
            <a:r>
              <a:rPr lang="fr-FR" sz="2800" b="1">
                <a:ln w="9525" cap="flat" cmpd="sng" algn="ctr">
                  <a:noFill/>
                  <a:prstDash val="solid"/>
                  <a:round/>
                  <a:headEnd type="none" w="med" len="med"/>
                  <a:tailEnd type="none" w="med" len="med"/>
                </a:ln>
                <a:solidFill>
                  <a:srgbClr val="0D1E42"/>
                </a:solidFill>
                <a:cs typeface="Arial"/>
                <a:sym typeface="Wingdings"/>
              </a:rPr>
              <a:t>Incorporation de principes tenant compte des traumatismes et de la violence, ainsi que de la sécurité et de la sensibilisation culturelles</a:t>
            </a:r>
            <a:endParaRPr lang="fr-CA" sz="2800" b="1">
              <a:ln w="9525" cap="flat" cmpd="sng" algn="ctr">
                <a:noFill/>
                <a:prstDash val="solid"/>
                <a:round/>
                <a:headEnd type="none" w="med" len="med"/>
                <a:tailEnd type="none" w="med" len="med"/>
              </a:ln>
              <a:solidFill>
                <a:srgbClr val="0D1E42"/>
              </a:solidFill>
              <a:cs typeface="Arial"/>
              <a:sym typeface="Wingdings"/>
            </a:endParaRPr>
          </a:p>
        </p:txBody>
      </p:sp>
      <p:pic>
        <p:nvPicPr>
          <p:cNvPr id="5138" name="Graphic 12" descr="Chat with solid fill">
            <a:extLst>
              <a:ext uri="{FF2B5EF4-FFF2-40B4-BE49-F238E27FC236}">
                <a16:creationId xmlns:a16="http://schemas.microsoft.com/office/drawing/2014/main" id="{7449FD43-BFE4-4284-BB49-AEBDB477A1B7}"/>
              </a:ext>
            </a:extLst>
          </p:cNvPr>
          <p:cNvPicPr>
            <a:picLocks noChangeAspect="1" noChangeArrowheads="1"/>
          </p:cNvPicPr>
          <p:nvPr>
            <p:custDataLst>
              <p:tags r:id="rId17"/>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2139950" y="1755775"/>
            <a:ext cx="831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39" name="Graphic 6" descr="Group brainstorm with solid fill">
            <a:extLst>
              <a:ext uri="{FF2B5EF4-FFF2-40B4-BE49-F238E27FC236}">
                <a16:creationId xmlns:a16="http://schemas.microsoft.com/office/drawing/2014/main" id="{8465D2B8-BD46-4325-8FAB-3440160F53A3}"/>
              </a:ext>
            </a:extLst>
          </p:cNvPr>
          <p:cNvPicPr>
            <a:picLocks noChangeAspect="1" noChangeArrowheads="1"/>
          </p:cNvPicPr>
          <p:nvPr>
            <p:custDataLst>
              <p:tags r:id="rId18"/>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4443413" y="1728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40" name="Graphic 8" descr="Social network with solid fill">
            <a:extLst>
              <a:ext uri="{FF2B5EF4-FFF2-40B4-BE49-F238E27FC236}">
                <a16:creationId xmlns:a16="http://schemas.microsoft.com/office/drawing/2014/main" id="{1FD57D54-FC7F-4603-B2E9-3C97A8EF082F}"/>
              </a:ext>
            </a:extLst>
          </p:cNvPr>
          <p:cNvPicPr>
            <a:picLocks noChangeAspect="1" noChangeArrowheads="1"/>
          </p:cNvPicPr>
          <p:nvPr>
            <p:custDataLst>
              <p:tags r:id="rId19"/>
            </p:custDataLst>
          </p:nvPr>
        </p:nvPicPr>
        <p:blipFill>
          <a:blip r:embed="rId28" cstate="print">
            <a:extLst>
              <a:ext uri="{28A0092B-C50C-407E-A947-70E740481C1C}">
                <a14:useLocalDpi xmlns:a14="http://schemas.microsoft.com/office/drawing/2010/main" val="0"/>
              </a:ext>
            </a:extLst>
          </a:blip>
          <a:srcRect/>
          <a:stretch>
            <a:fillRect/>
          </a:stretch>
        </p:blipFill>
        <p:spPr bwMode="auto">
          <a:xfrm>
            <a:off x="6761163" y="1728788"/>
            <a:ext cx="760412"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41" name="Graphic 10" descr="Cycle with people with solid fill">
            <a:extLst>
              <a:ext uri="{FF2B5EF4-FFF2-40B4-BE49-F238E27FC236}">
                <a16:creationId xmlns:a16="http://schemas.microsoft.com/office/drawing/2014/main" id="{112ABFBE-52FB-4556-BBA4-830681EBD7B1}"/>
              </a:ext>
            </a:extLst>
          </p:cNvPr>
          <p:cNvPicPr>
            <a:picLocks noChangeAspect="1" noChangeArrowheads="1"/>
          </p:cNvPicPr>
          <p:nvPr>
            <p:custDataLst>
              <p:tags r:id="rId20"/>
            </p:custDataLst>
          </p:nvPr>
        </p:nvPicPr>
        <p:blipFill>
          <a:blip r:embed="rId29" cstate="print">
            <a:extLst>
              <a:ext uri="{28A0092B-C50C-407E-A947-70E740481C1C}">
                <a14:useLocalDpi xmlns:a14="http://schemas.microsoft.com/office/drawing/2010/main" val="0"/>
              </a:ext>
            </a:extLst>
          </a:blip>
          <a:srcRect/>
          <a:stretch>
            <a:fillRect/>
          </a:stretch>
        </p:blipFill>
        <p:spPr bwMode="auto">
          <a:xfrm>
            <a:off x="9142413" y="1774825"/>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085533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5">
            <a:extLst>
              <a:ext uri="{FF2B5EF4-FFF2-40B4-BE49-F238E27FC236}">
                <a16:creationId xmlns:a16="http://schemas.microsoft.com/office/drawing/2014/main" id="{17FCBA2E-79E9-4C8D-A253-6070B433A7C8}"/>
              </a:ext>
            </a:extLst>
          </p:cNvPr>
          <p:cNvPicPr>
            <a:picLocks noChangeAspect="1" noChangeArrowheads="1"/>
          </p:cNvPicPr>
          <p:nvPr>
            <p:custDataLst>
              <p:tags r:id="rId1"/>
            </p:custDataLst>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171" name="Picture 16">
            <a:extLst>
              <a:ext uri="{FF2B5EF4-FFF2-40B4-BE49-F238E27FC236}">
                <a16:creationId xmlns:a16="http://schemas.microsoft.com/office/drawing/2014/main" id="{31B05D65-5A2C-466B-8168-369A355F724F}"/>
              </a:ext>
            </a:extLst>
          </p:cNvPr>
          <p:cNvPicPr>
            <a:picLocks noChangeAspect="1" noChangeArrowheads="1"/>
          </p:cNvPicPr>
          <p:nvPr>
            <p:custDataLst>
              <p:tags r:id="rId2"/>
            </p:custDataLst>
          </p:nvPr>
        </p:nvPicPr>
        <p:blipFill>
          <a:blip r:embed="rId14">
            <a:extLst>
              <a:ext uri="{28A0092B-C50C-407E-A947-70E740481C1C}">
                <a14:useLocalDpi xmlns:a14="http://schemas.microsoft.com/office/drawing/2010/main" val="0"/>
              </a:ext>
            </a:extLst>
          </a:blip>
          <a:srcRect/>
          <a:stretch>
            <a:fillRect/>
          </a:stretch>
        </p:blipFill>
        <p:spPr bwMode="auto">
          <a:xfrm>
            <a:off x="0" y="4845050"/>
            <a:ext cx="12192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7172" name="Group 7">
            <a:extLst>
              <a:ext uri="{FF2B5EF4-FFF2-40B4-BE49-F238E27FC236}">
                <a16:creationId xmlns:a16="http://schemas.microsoft.com/office/drawing/2014/main" id="{86D17200-422C-49C6-9F5A-71EB75EA34FC}"/>
              </a:ext>
            </a:extLst>
          </p:cNvPr>
          <p:cNvGrpSpPr>
            <a:grpSpLocks/>
          </p:cNvGrpSpPr>
          <p:nvPr>
            <p:custDataLst>
              <p:tags r:id="rId3"/>
            </p:custDataLst>
          </p:nvPr>
        </p:nvGrpSpPr>
        <p:grpSpPr bwMode="auto">
          <a:xfrm>
            <a:off x="174947" y="2195513"/>
            <a:ext cx="2012950" cy="3439959"/>
            <a:chOff x="120406" y="2195212"/>
            <a:chExt cx="2013534" cy="3440266"/>
          </a:xfrm>
        </p:grpSpPr>
        <p:sp>
          <p:nvSpPr>
            <p:cNvPr id="7173" name="TextBox 42">
              <a:extLst>
                <a:ext uri="{FF2B5EF4-FFF2-40B4-BE49-F238E27FC236}">
                  <a16:creationId xmlns:a16="http://schemas.microsoft.com/office/drawing/2014/main" id="{2BDCA03E-F738-43B9-A439-31F0EF2C8CC9}"/>
                </a:ext>
              </a:extLst>
            </p:cNvPr>
            <p:cNvSpPr>
              <a:spLocks noChangeArrowheads="1"/>
            </p:cNvSpPr>
            <p:nvPr/>
          </p:nvSpPr>
          <p:spPr bwMode="auto">
            <a:xfrm>
              <a:off x="718099" y="2422333"/>
              <a:ext cx="81814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r>
                <a:rPr lang="fr-CA" altLang="fr-FR" sz="6600" b="1">
                  <a:solidFill>
                    <a:srgbClr val="761F42"/>
                  </a:solidFill>
                  <a:latin typeface="Segoe UI Black" panose="020B0A02040204020203" pitchFamily="34" charset="0"/>
                </a:rPr>
                <a:t>A</a:t>
              </a:r>
            </a:p>
          </p:txBody>
        </p:sp>
        <p:sp>
          <p:nvSpPr>
            <p:cNvPr id="12312" name="TextBox 46">
              <a:extLst>
                <a:ext uri="{FF2B5EF4-FFF2-40B4-BE49-F238E27FC236}">
                  <a16:creationId xmlns:a16="http://schemas.microsoft.com/office/drawing/2014/main" id="{74C24A26-0B83-48BB-B0A7-6C027C85BCB5}"/>
                </a:ext>
              </a:extLst>
            </p:cNvPr>
            <p:cNvSpPr/>
            <p:nvPr/>
          </p:nvSpPr>
          <p:spPr>
            <a:xfrm>
              <a:off x="120406" y="4065678"/>
              <a:ext cx="2013534" cy="1569800"/>
            </a:xfrm>
            <a:prstGeom prst="rect">
              <a:avLst/>
            </a:prstGeom>
            <a:noFill/>
            <a:ln>
              <a:noFill/>
              <a:miter lim="800000"/>
            </a:ln>
          </p:spPr>
          <p:txBody>
            <a:bodyPr wrap="square">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algn="ctr"/>
              <a:r>
                <a:rPr lang="fr-CA" sz="2400" b="1">
                  <a:ln w="9525" cap="flat" cmpd="sng" algn="ctr">
                    <a:noFill/>
                    <a:prstDash val="solid"/>
                    <a:round/>
                    <a:headEnd type="none" w="med" len="med"/>
                    <a:tailEnd type="none" w="med" len="med"/>
                  </a:ln>
                  <a:solidFill>
                    <a:srgbClr val="761F42"/>
                  </a:solidFill>
                  <a:cs typeface="Arial"/>
                  <a:sym typeface="Wingdings"/>
                </a:rPr>
                <a:t>AVOIR</a:t>
              </a:r>
              <a:r>
                <a:rPr lang="fr-CA" sz="2000" b="1">
                  <a:ln w="9525" cap="flat" cmpd="sng" algn="ctr">
                    <a:noFill/>
                    <a:prstDash val="solid"/>
                    <a:round/>
                    <a:headEnd type="none" w="med" len="med"/>
                    <a:tailEnd type="none" w="med" len="med"/>
                  </a:ln>
                  <a:solidFill>
                    <a:srgbClr val="000000"/>
                  </a:solidFill>
                  <a:cs typeface="Arial"/>
                  <a:sym typeface="Wingdings"/>
                </a:rPr>
                <a:t> </a:t>
              </a:r>
            </a:p>
            <a:p>
              <a:pPr algn="ctr"/>
              <a:r>
                <a:rPr lang="fr-CA">
                  <a:ln w="9525" cap="flat" cmpd="sng" algn="ctr">
                    <a:noFill/>
                    <a:prstDash val="solid"/>
                    <a:round/>
                    <a:headEnd type="none" w="med" len="med"/>
                    <a:tailEnd type="none" w="med" len="med"/>
                  </a:ln>
                  <a:solidFill>
                    <a:srgbClr val="000000"/>
                  </a:solidFill>
                  <a:cs typeface="Arial"/>
                  <a:sym typeface="Wingdings"/>
                </a:rPr>
                <a:t>une première conversation au sujet de la violence familiale</a:t>
              </a:r>
            </a:p>
          </p:txBody>
        </p:sp>
        <p:sp>
          <p:nvSpPr>
            <p:cNvPr id="12313" name="Oval 52">
              <a:extLst>
                <a:ext uri="{FF2B5EF4-FFF2-40B4-BE49-F238E27FC236}">
                  <a16:creationId xmlns:a16="http://schemas.microsoft.com/office/drawing/2014/main" id="{5A3E8BD8-5DC5-4B95-AA89-A28E7BDB763E}"/>
                </a:ext>
              </a:extLst>
            </p:cNvPr>
            <p:cNvSpPr/>
            <p:nvPr/>
          </p:nvSpPr>
          <p:spPr>
            <a:xfrm>
              <a:off x="278880" y="2195212"/>
              <a:ext cx="1680063" cy="1652735"/>
            </a:xfrm>
            <a:prstGeom prst="ellipse">
              <a:avLst/>
            </a:prstGeom>
            <a:noFill/>
            <a:ln w="177800" cap="flat" cmpd="sng" algn="ctr">
              <a:solidFill>
                <a:srgbClr val="761F42"/>
              </a:solidFill>
              <a:prstDash val="solid"/>
              <a:miter lim="800000"/>
              <a:headEnd type="none" w="med" len="med"/>
              <a:tailEnd type="none" w="med" len="med"/>
            </a:ln>
          </p:spPr>
          <p:txBody>
            <a:bodyPr anchor="ctr"/>
            <a:lstStyle/>
            <a:p>
              <a:pPr algn="ctr" fontAlgn="auto">
                <a:buSzTx/>
              </a:pPr>
              <a:endParaRPr lang="en-CA">
                <a:solidFill>
                  <a:schemeClr val="lt1"/>
                </a:solidFill>
                <a:latin typeface="+mn-lt"/>
                <a:cs typeface="+mn-cs"/>
              </a:endParaRPr>
            </a:p>
          </p:txBody>
        </p:sp>
      </p:grpSp>
      <p:grpSp>
        <p:nvGrpSpPr>
          <p:cNvPr id="7176" name="Group 6">
            <a:extLst>
              <a:ext uri="{FF2B5EF4-FFF2-40B4-BE49-F238E27FC236}">
                <a16:creationId xmlns:a16="http://schemas.microsoft.com/office/drawing/2014/main" id="{8F98C240-BD69-45A8-B497-AAA8A64B54E2}"/>
              </a:ext>
            </a:extLst>
          </p:cNvPr>
          <p:cNvGrpSpPr>
            <a:grpSpLocks/>
          </p:cNvGrpSpPr>
          <p:nvPr>
            <p:custDataLst>
              <p:tags r:id="rId4"/>
            </p:custDataLst>
          </p:nvPr>
        </p:nvGrpSpPr>
        <p:grpSpPr bwMode="auto">
          <a:xfrm>
            <a:off x="2436149" y="2206625"/>
            <a:ext cx="2176461" cy="3700253"/>
            <a:chOff x="2217669" y="2206914"/>
            <a:chExt cx="2176194" cy="3700765"/>
          </a:xfrm>
        </p:grpSpPr>
        <p:sp>
          <p:nvSpPr>
            <p:cNvPr id="7177" name="TextBox 21">
              <a:extLst>
                <a:ext uri="{FF2B5EF4-FFF2-40B4-BE49-F238E27FC236}">
                  <a16:creationId xmlns:a16="http://schemas.microsoft.com/office/drawing/2014/main" id="{17F9628E-7039-401E-A82F-5CF3C9EC344C}"/>
                </a:ext>
              </a:extLst>
            </p:cNvPr>
            <p:cNvSpPr>
              <a:spLocks noChangeArrowheads="1"/>
            </p:cNvSpPr>
            <p:nvPr/>
          </p:nvSpPr>
          <p:spPr bwMode="auto">
            <a:xfrm>
              <a:off x="2848661" y="2460277"/>
              <a:ext cx="102705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r>
                <a:rPr lang="fr-CA" altLang="fr-FR" sz="6600" b="1">
                  <a:solidFill>
                    <a:srgbClr val="00365C"/>
                  </a:solidFill>
                  <a:latin typeface="Segoe UI Black" panose="020B0A02040204020203" pitchFamily="34" charset="0"/>
                </a:rPr>
                <a:t>I</a:t>
              </a:r>
            </a:p>
          </p:txBody>
        </p:sp>
        <p:sp>
          <p:nvSpPr>
            <p:cNvPr id="12309" name="TextBox 48">
              <a:extLst>
                <a:ext uri="{FF2B5EF4-FFF2-40B4-BE49-F238E27FC236}">
                  <a16:creationId xmlns:a16="http://schemas.microsoft.com/office/drawing/2014/main" id="{D5B5CB08-4E5C-4721-8D6F-F4648C3916E7}"/>
                </a:ext>
              </a:extLst>
            </p:cNvPr>
            <p:cNvSpPr/>
            <p:nvPr/>
          </p:nvSpPr>
          <p:spPr>
            <a:xfrm>
              <a:off x="2217669" y="4060765"/>
              <a:ext cx="2176194" cy="1846914"/>
            </a:xfrm>
            <a:prstGeom prst="rect">
              <a:avLst/>
            </a:prstGeom>
            <a:noFill/>
            <a:ln>
              <a:noFill/>
              <a:miter lim="800000"/>
            </a:ln>
          </p:spPr>
          <p:txBody>
            <a:bodyPr wrap="square">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algn="ctr"/>
              <a:r>
                <a:rPr lang="fr-CA" sz="2400" b="1">
                  <a:ln w="9525" cap="flat" cmpd="sng" algn="ctr">
                    <a:noFill/>
                    <a:prstDash val="solid"/>
                    <a:round/>
                    <a:headEnd type="none" w="med" len="med"/>
                    <a:tailEnd type="none" w="med" len="med"/>
                  </a:ln>
                  <a:solidFill>
                    <a:srgbClr val="00365C"/>
                  </a:solidFill>
                  <a:cs typeface="Arial"/>
                  <a:sym typeface="Wingdings"/>
                </a:rPr>
                <a:t>IDENTIFIER</a:t>
              </a:r>
              <a:r>
                <a:rPr lang="fr-CA" sz="2000">
                  <a:ln w="9525" cap="flat" cmpd="sng" algn="ctr">
                    <a:noFill/>
                    <a:prstDash val="solid"/>
                    <a:round/>
                    <a:headEnd type="none" w="med" len="med"/>
                    <a:tailEnd type="none" w="med" len="med"/>
                  </a:ln>
                  <a:solidFill>
                    <a:srgbClr val="000000"/>
                  </a:solidFill>
                  <a:cs typeface="Arial"/>
                  <a:sym typeface="Wingdings"/>
                </a:rPr>
                <a:t> </a:t>
              </a:r>
            </a:p>
            <a:p>
              <a:pPr algn="ctr"/>
              <a:r>
                <a:rPr lang="fr-CA">
                  <a:ln w="9525" cap="flat" cmpd="sng" algn="ctr">
                    <a:noFill/>
                    <a:prstDash val="solid"/>
                    <a:round/>
                    <a:headEnd type="none" w="med" len="med"/>
                    <a:tailEnd type="none" w="med" len="med"/>
                  </a:ln>
                  <a:solidFill>
                    <a:srgbClr val="000000"/>
                  </a:solidFill>
                  <a:cs typeface="Arial"/>
                  <a:sym typeface="Wingdings"/>
                </a:rPr>
                <a:t>les risques immédiats et les inquiétudes en matière de sécurité </a:t>
              </a:r>
            </a:p>
            <a:p>
              <a:endParaRPr lang="en-CA"/>
            </a:p>
          </p:txBody>
        </p:sp>
        <p:sp>
          <p:nvSpPr>
            <p:cNvPr id="12310" name="Oval 53">
              <a:extLst>
                <a:ext uri="{FF2B5EF4-FFF2-40B4-BE49-F238E27FC236}">
                  <a16:creationId xmlns:a16="http://schemas.microsoft.com/office/drawing/2014/main" id="{7BCB54D5-9C52-41D9-99B0-5DC271BB40EB}"/>
                </a:ext>
              </a:extLst>
            </p:cNvPr>
            <p:cNvSpPr/>
            <p:nvPr/>
          </p:nvSpPr>
          <p:spPr>
            <a:xfrm>
              <a:off x="2523096" y="2206914"/>
              <a:ext cx="1679369" cy="1652816"/>
            </a:xfrm>
            <a:prstGeom prst="ellipse">
              <a:avLst/>
            </a:prstGeom>
            <a:noFill/>
            <a:ln w="177800" cap="flat" cmpd="sng" algn="ctr">
              <a:solidFill>
                <a:srgbClr val="00365C"/>
              </a:solidFill>
              <a:prstDash val="solid"/>
              <a:miter lim="800000"/>
              <a:headEnd type="none" w="med" len="med"/>
              <a:tailEnd type="none" w="med" len="med"/>
            </a:ln>
          </p:spPr>
          <p:txBody>
            <a:bodyPr anchor="ctr"/>
            <a:lstStyle/>
            <a:p>
              <a:pPr algn="ctr" fontAlgn="auto">
                <a:buSzTx/>
              </a:pPr>
              <a:endParaRPr lang="en-CA">
                <a:solidFill>
                  <a:schemeClr val="lt1"/>
                </a:solidFill>
                <a:latin typeface="+mn-lt"/>
                <a:cs typeface="+mn-cs"/>
              </a:endParaRPr>
            </a:p>
          </p:txBody>
        </p:sp>
      </p:grpSp>
      <p:grpSp>
        <p:nvGrpSpPr>
          <p:cNvPr id="7180" name="Group 4">
            <a:extLst>
              <a:ext uri="{FF2B5EF4-FFF2-40B4-BE49-F238E27FC236}">
                <a16:creationId xmlns:a16="http://schemas.microsoft.com/office/drawing/2014/main" id="{DD81FBBF-2F01-4A51-86F1-94074C873F99}"/>
              </a:ext>
            </a:extLst>
          </p:cNvPr>
          <p:cNvGrpSpPr>
            <a:grpSpLocks/>
          </p:cNvGrpSpPr>
          <p:nvPr>
            <p:custDataLst>
              <p:tags r:id="rId5"/>
            </p:custDataLst>
          </p:nvPr>
        </p:nvGrpSpPr>
        <p:grpSpPr bwMode="auto">
          <a:xfrm>
            <a:off x="4768849" y="2187575"/>
            <a:ext cx="2368551" cy="3719305"/>
            <a:chOff x="4481901" y="2187907"/>
            <a:chExt cx="2368477" cy="3718891"/>
          </a:xfrm>
        </p:grpSpPr>
        <p:sp>
          <p:nvSpPr>
            <p:cNvPr id="7181" name="TextBox 22">
              <a:extLst>
                <a:ext uri="{FF2B5EF4-FFF2-40B4-BE49-F238E27FC236}">
                  <a16:creationId xmlns:a16="http://schemas.microsoft.com/office/drawing/2014/main" id="{5C974FAA-630E-4A28-B2B1-E0C4A8EEBB85}"/>
                </a:ext>
              </a:extLst>
            </p:cNvPr>
            <p:cNvSpPr>
              <a:spLocks noChangeArrowheads="1"/>
            </p:cNvSpPr>
            <p:nvPr/>
          </p:nvSpPr>
          <p:spPr bwMode="auto">
            <a:xfrm>
              <a:off x="5152613" y="2422920"/>
              <a:ext cx="102705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r>
                <a:rPr lang="fr-CA" altLang="fr-FR" sz="6600" b="1">
                  <a:solidFill>
                    <a:srgbClr val="4F9F72"/>
                  </a:solidFill>
                  <a:latin typeface="Segoe UI Black" panose="020B0A02040204020203" pitchFamily="34" charset="0"/>
                </a:rPr>
                <a:t>D</a:t>
              </a:r>
            </a:p>
          </p:txBody>
        </p:sp>
        <p:sp>
          <p:nvSpPr>
            <p:cNvPr id="12306" name="Rectangle 49">
              <a:extLst>
                <a:ext uri="{FF2B5EF4-FFF2-40B4-BE49-F238E27FC236}">
                  <a16:creationId xmlns:a16="http://schemas.microsoft.com/office/drawing/2014/main" id="{A66F2FC3-3389-4152-BCE3-128B27E6DF39}"/>
                </a:ext>
              </a:extLst>
            </p:cNvPr>
            <p:cNvSpPr/>
            <p:nvPr/>
          </p:nvSpPr>
          <p:spPr>
            <a:xfrm>
              <a:off x="4481901" y="4060344"/>
              <a:ext cx="2368477" cy="1846454"/>
            </a:xfrm>
            <a:prstGeom prst="rect">
              <a:avLst/>
            </a:prstGeom>
            <a:noFill/>
            <a:ln w="9525" cap="flat" cmpd="sng" algn="ctr">
              <a:noFill/>
              <a:prstDash val="solid"/>
              <a:round/>
              <a:headEnd type="none" w="med" len="med"/>
              <a:tailEnd type="none" w="med" len="med"/>
            </a:ln>
          </p:spPr>
          <p:txBody>
            <a:bodyPr wrap="square">
              <a:spAutoFit/>
            </a:bodyPr>
            <a:lstStyle/>
            <a:p>
              <a:pPr algn="ctr" fontAlgn="auto">
                <a:buSzTx/>
              </a:pPr>
              <a:r>
                <a:rPr lang="fr-CA" sz="2400" b="1" cap="small">
                  <a:ln w="9525" cap="flat" cmpd="sng" algn="ctr">
                    <a:noFill/>
                    <a:prstDash val="solid"/>
                    <a:round/>
                    <a:headEnd type="none" w="med" len="med"/>
                    <a:tailEnd type="none" w="med" len="med"/>
                  </a:ln>
                  <a:solidFill>
                    <a:srgbClr val="4F9F72"/>
                  </a:solidFill>
                  <a:ea typeface="Calibri" panose="020F0502020204030204" pitchFamily="34" charset="0"/>
                  <a:cs typeface="Arial"/>
                  <a:sym typeface="Wingdings"/>
                </a:rPr>
                <a:t>DÉVELOPPER</a:t>
              </a:r>
            </a:p>
            <a:p>
              <a:pPr algn="ctr" fontAlgn="auto">
                <a:buSzTx/>
              </a:pPr>
              <a:r>
                <a:rPr lang="fr-CA">
                  <a:ln w="9525" cap="flat" cmpd="sng" algn="ctr">
                    <a:noFill/>
                    <a:prstDash val="solid"/>
                    <a:round/>
                    <a:headEnd type="none" w="med" len="med"/>
                    <a:tailEnd type="none" w="med" len="med"/>
                  </a:ln>
                  <a:ea typeface="Calibri" panose="020F0502020204030204" pitchFamily="34" charset="0"/>
                  <a:cs typeface="Arial"/>
                  <a:sym typeface="Wingdings"/>
                </a:rPr>
                <a:t>vos connaissances sur la violence familiale pour déterminer les recommandations à faire à votre client</a:t>
              </a:r>
            </a:p>
          </p:txBody>
        </p:sp>
        <p:sp>
          <p:nvSpPr>
            <p:cNvPr id="12307" name="Oval 54">
              <a:extLst>
                <a:ext uri="{FF2B5EF4-FFF2-40B4-BE49-F238E27FC236}">
                  <a16:creationId xmlns:a16="http://schemas.microsoft.com/office/drawing/2014/main" id="{2F90AADC-FE7F-47C5-B740-7E03A5606B4E}"/>
                </a:ext>
              </a:extLst>
            </p:cNvPr>
            <p:cNvSpPr/>
            <p:nvPr/>
          </p:nvSpPr>
          <p:spPr>
            <a:xfrm>
              <a:off x="4826379" y="2187907"/>
              <a:ext cx="1679522" cy="1652404"/>
            </a:xfrm>
            <a:prstGeom prst="ellipse">
              <a:avLst/>
            </a:prstGeom>
            <a:noFill/>
            <a:ln w="177800" cap="flat" cmpd="sng" algn="ctr">
              <a:solidFill>
                <a:srgbClr val="4F9F72"/>
              </a:solidFill>
              <a:prstDash val="solid"/>
              <a:miter lim="800000"/>
              <a:headEnd type="none" w="med" len="med"/>
              <a:tailEnd type="none" w="med" len="med"/>
            </a:ln>
          </p:spPr>
          <p:txBody>
            <a:bodyPr anchor="ctr"/>
            <a:lstStyle/>
            <a:p>
              <a:pPr algn="ctr" fontAlgn="auto">
                <a:buSzTx/>
              </a:pPr>
              <a:endParaRPr lang="en-CA">
                <a:solidFill>
                  <a:schemeClr val="lt1"/>
                </a:solidFill>
                <a:latin typeface="+mn-lt"/>
                <a:cs typeface="+mn-cs"/>
              </a:endParaRPr>
            </a:p>
          </p:txBody>
        </p:sp>
      </p:grpSp>
      <p:grpSp>
        <p:nvGrpSpPr>
          <p:cNvPr id="7184" name="Group 5">
            <a:extLst>
              <a:ext uri="{FF2B5EF4-FFF2-40B4-BE49-F238E27FC236}">
                <a16:creationId xmlns:a16="http://schemas.microsoft.com/office/drawing/2014/main" id="{0BB5DEB7-1481-4EB3-A9F9-B2F6996CB02F}"/>
              </a:ext>
            </a:extLst>
          </p:cNvPr>
          <p:cNvGrpSpPr>
            <a:grpSpLocks/>
          </p:cNvGrpSpPr>
          <p:nvPr>
            <p:custDataLst>
              <p:tags r:id="rId6"/>
            </p:custDataLst>
          </p:nvPr>
        </p:nvGrpSpPr>
        <p:grpSpPr bwMode="auto">
          <a:xfrm>
            <a:off x="7399337" y="2201863"/>
            <a:ext cx="2012950" cy="3428016"/>
            <a:chOff x="7030431" y="2202087"/>
            <a:chExt cx="2013754" cy="3427731"/>
          </a:xfrm>
        </p:grpSpPr>
        <p:sp>
          <p:nvSpPr>
            <p:cNvPr id="7185" name="TextBox 23">
              <a:extLst>
                <a:ext uri="{FF2B5EF4-FFF2-40B4-BE49-F238E27FC236}">
                  <a16:creationId xmlns:a16="http://schemas.microsoft.com/office/drawing/2014/main" id="{88472118-752E-42A7-ADDF-F2687B1C75AE}"/>
                </a:ext>
              </a:extLst>
            </p:cNvPr>
            <p:cNvSpPr>
              <a:spLocks noChangeArrowheads="1"/>
            </p:cNvSpPr>
            <p:nvPr/>
          </p:nvSpPr>
          <p:spPr bwMode="auto">
            <a:xfrm>
              <a:off x="7523782" y="2447322"/>
              <a:ext cx="102705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r>
                <a:rPr lang="fr-CA" altLang="fr-FR" sz="6600" b="1">
                  <a:solidFill>
                    <a:srgbClr val="D6A05B"/>
                  </a:solidFill>
                  <a:latin typeface="Segoe UI Black" panose="020B0A02040204020203" pitchFamily="34" charset="0"/>
                </a:rPr>
                <a:t>E</a:t>
              </a:r>
            </a:p>
          </p:txBody>
        </p:sp>
        <p:sp>
          <p:nvSpPr>
            <p:cNvPr id="12303" name="Rectangle 51">
              <a:extLst>
                <a:ext uri="{FF2B5EF4-FFF2-40B4-BE49-F238E27FC236}">
                  <a16:creationId xmlns:a16="http://schemas.microsoft.com/office/drawing/2014/main" id="{C8039535-FFBE-4CDB-B152-942E9B0FDEFF}"/>
                </a:ext>
              </a:extLst>
            </p:cNvPr>
            <p:cNvSpPr/>
            <p:nvPr/>
          </p:nvSpPr>
          <p:spPr>
            <a:xfrm>
              <a:off x="7030431" y="4060289"/>
              <a:ext cx="2013754" cy="1569529"/>
            </a:xfrm>
            <a:prstGeom prst="rect">
              <a:avLst/>
            </a:prstGeom>
            <a:noFill/>
            <a:ln>
              <a:noFill/>
              <a:miter lim="800000"/>
            </a:ln>
          </p:spPr>
          <p:txBody>
            <a:bodyPr wrap="square">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algn="ctr"/>
              <a:r>
                <a:rPr lang="fr-CA" sz="2400" b="1">
                  <a:ln w="9525" cap="flat" cmpd="sng" algn="ctr">
                    <a:noFill/>
                    <a:prstDash val="solid"/>
                    <a:round/>
                    <a:headEnd type="none" w="med" len="med"/>
                    <a:tailEnd type="none" w="med" len="med"/>
                  </a:ln>
                  <a:solidFill>
                    <a:srgbClr val="D6A05B"/>
                  </a:solidFill>
                  <a:cs typeface="Arial"/>
                  <a:sym typeface="Wingdings"/>
                </a:rPr>
                <a:t>ENCOURAGER</a:t>
              </a:r>
              <a:r>
                <a:rPr lang="fr-CA" sz="2000">
                  <a:ln w="9525" cap="flat" cmpd="sng" algn="ctr">
                    <a:noFill/>
                    <a:prstDash val="solid"/>
                    <a:round/>
                    <a:headEnd type="none" w="med" len="med"/>
                    <a:tailEnd type="none" w="med" len="med"/>
                  </a:ln>
                  <a:solidFill>
                    <a:srgbClr val="000000"/>
                  </a:solidFill>
                  <a:cs typeface="Arial"/>
                  <a:sym typeface="Wingdings"/>
                </a:rPr>
                <a:t> </a:t>
              </a:r>
            </a:p>
            <a:p>
              <a:pPr algn="ctr"/>
              <a:r>
                <a:rPr lang="fr-CA">
                  <a:ln w="9525" cap="flat" cmpd="sng" algn="ctr">
                    <a:noFill/>
                    <a:prstDash val="solid"/>
                    <a:round/>
                    <a:headEnd type="none" w="med" len="med"/>
                    <a:tailEnd type="none" w="med" len="med"/>
                  </a:ln>
                  <a:solidFill>
                    <a:srgbClr val="000000"/>
                  </a:solidFill>
                  <a:cs typeface="Arial"/>
                  <a:sym typeface="Wingdings"/>
                </a:rPr>
                <a:t>la sécurité tout au long de la cause en droit de la famille </a:t>
              </a:r>
            </a:p>
            <a:p>
              <a:pPr algn="ctr"/>
              <a:endParaRPr lang="fr-CA">
                <a:ln w="9525" cap="flat" cmpd="sng" algn="ctr">
                  <a:noFill/>
                  <a:prstDash val="solid"/>
                  <a:round/>
                  <a:headEnd type="none" w="med" len="med"/>
                  <a:tailEnd type="none" w="med" len="med"/>
                </a:ln>
                <a:solidFill>
                  <a:srgbClr val="000000"/>
                </a:solidFill>
                <a:cs typeface="Arial"/>
                <a:sym typeface="Wingdings"/>
              </a:endParaRPr>
            </a:p>
          </p:txBody>
        </p:sp>
        <p:sp>
          <p:nvSpPr>
            <p:cNvPr id="12304" name="Oval 55">
              <a:extLst>
                <a:ext uri="{FF2B5EF4-FFF2-40B4-BE49-F238E27FC236}">
                  <a16:creationId xmlns:a16="http://schemas.microsoft.com/office/drawing/2014/main" id="{400E56DF-EE8A-4E2D-B49C-8D6BC143D03D}"/>
                </a:ext>
              </a:extLst>
            </p:cNvPr>
            <p:cNvSpPr/>
            <p:nvPr/>
          </p:nvSpPr>
          <p:spPr>
            <a:xfrm>
              <a:off x="7197186" y="2202087"/>
              <a:ext cx="1680246" cy="1652449"/>
            </a:xfrm>
            <a:prstGeom prst="ellipse">
              <a:avLst/>
            </a:prstGeom>
            <a:noFill/>
            <a:ln w="177800" cap="flat" cmpd="sng" algn="ctr">
              <a:solidFill>
                <a:srgbClr val="D6A05B"/>
              </a:solidFill>
              <a:prstDash val="solid"/>
              <a:miter lim="800000"/>
              <a:headEnd type="none" w="med" len="med"/>
              <a:tailEnd type="none" w="med" len="med"/>
            </a:ln>
          </p:spPr>
          <p:txBody>
            <a:bodyPr anchor="ctr"/>
            <a:lstStyle/>
            <a:p>
              <a:pPr algn="ctr" fontAlgn="auto">
                <a:buSzTx/>
              </a:pPr>
              <a:endParaRPr lang="en-CA">
                <a:solidFill>
                  <a:schemeClr val="lt1"/>
                </a:solidFill>
                <a:latin typeface="+mn-lt"/>
                <a:cs typeface="+mn-cs"/>
              </a:endParaRPr>
            </a:p>
          </p:txBody>
        </p:sp>
      </p:grpSp>
      <p:pic>
        <p:nvPicPr>
          <p:cNvPr id="7188" name="Picture 17">
            <a:extLst>
              <a:ext uri="{FF2B5EF4-FFF2-40B4-BE49-F238E27FC236}">
                <a16:creationId xmlns:a16="http://schemas.microsoft.com/office/drawing/2014/main" id="{BF237592-AB53-494F-A5D0-CBF69EE261F2}"/>
              </a:ext>
            </a:extLst>
          </p:cNvPr>
          <p:cNvPicPr>
            <a:picLocks noChangeAspect="1" noChangeArrowheads="1"/>
          </p:cNvPicPr>
          <p:nvPr>
            <p:custDataLst>
              <p:tags r:id="rId7"/>
            </p:custDataLst>
          </p:nvPr>
        </p:nvPicPr>
        <p:blipFill>
          <a:blip r:embed="rId15">
            <a:extLst>
              <a:ext uri="{28A0092B-C50C-407E-A947-70E740481C1C}">
                <a14:useLocalDpi xmlns:a14="http://schemas.microsoft.com/office/drawing/2010/main" val="0"/>
              </a:ext>
            </a:extLst>
          </a:blip>
          <a:srcRect/>
          <a:stretch>
            <a:fillRect/>
          </a:stretch>
        </p:blipFill>
        <p:spPr bwMode="auto">
          <a:xfrm rot="2580000">
            <a:off x="10320338" y="5465763"/>
            <a:ext cx="12096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189" name="Slide Number Placeholder 1">
            <a:extLst>
              <a:ext uri="{FF2B5EF4-FFF2-40B4-BE49-F238E27FC236}">
                <a16:creationId xmlns:a16="http://schemas.microsoft.com/office/drawing/2014/main" id="{4D1DFBC4-D2D1-42AF-AFDD-4B41BB3D0D19}"/>
              </a:ext>
            </a:extLst>
          </p:cNvPr>
          <p:cNvSpPr>
            <a:spLocks noChangeArrowheads="1"/>
          </p:cNvSpPr>
          <p:nvPr>
            <p:custDataLst>
              <p:tags r:id="rId8"/>
            </p:custDataLst>
          </p:nvPr>
        </p:nvSpPr>
        <p:spPr bwMode="auto">
          <a:xfrm>
            <a:off x="10330030" y="5808663"/>
            <a:ext cx="37623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r"/>
            <a:fld id="{1812B0B6-3E8E-45FE-936A-FE9EE86B96BF}" type="slidenum">
              <a:rPr lang="en-US" altLang="fr-FR" sz="1600">
                <a:solidFill>
                  <a:srgbClr val="002060"/>
                </a:solidFill>
                <a:cs typeface="Arial" panose="020B0604020202020204" pitchFamily="34" charset="0"/>
              </a:rPr>
              <a:pPr algn="r"/>
              <a:t>13</a:t>
            </a:fld>
            <a:endParaRPr lang="en-US" altLang="fr-FR" sz="1600">
              <a:solidFill>
                <a:srgbClr val="002060"/>
              </a:solidFill>
              <a:cs typeface="Arial" panose="020B0604020202020204" pitchFamily="34" charset="0"/>
            </a:endParaRPr>
          </a:p>
        </p:txBody>
      </p:sp>
      <p:sp>
        <p:nvSpPr>
          <p:cNvPr id="7190" name="Rectangle 19">
            <a:extLst>
              <a:ext uri="{FF2B5EF4-FFF2-40B4-BE49-F238E27FC236}">
                <a16:creationId xmlns:a16="http://schemas.microsoft.com/office/drawing/2014/main" id="{878684A5-5981-4692-A498-26312563E707}"/>
              </a:ext>
            </a:extLst>
          </p:cNvPr>
          <p:cNvSpPr>
            <a:spLocks noChangeArrowheads="1"/>
          </p:cNvSpPr>
          <p:nvPr>
            <p:custDataLst>
              <p:tags r:id="rId9"/>
            </p:custDataLst>
          </p:nvPr>
        </p:nvSpPr>
        <p:spPr bwMode="auto">
          <a:xfrm>
            <a:off x="508000" y="809625"/>
            <a:ext cx="10890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514350">
              <a:defRPr>
                <a:solidFill>
                  <a:srgbClr val="000000"/>
                </a:solidFill>
                <a:latin typeface="Calibri" panose="020F0502020204030204" pitchFamily="34" charset="0"/>
                <a:cs typeface="Calibri" panose="020F0502020204030204" pitchFamily="34" charset="0"/>
              </a:defRPr>
            </a:lvl1pPr>
            <a:lvl2pPr defTabSz="514350">
              <a:defRPr>
                <a:solidFill>
                  <a:srgbClr val="000000"/>
                </a:solidFill>
                <a:latin typeface="Calibri" panose="020F0502020204030204" pitchFamily="34" charset="0"/>
                <a:cs typeface="Calibri" panose="020F0502020204030204" pitchFamily="34" charset="0"/>
              </a:defRPr>
            </a:lvl2pPr>
            <a:lvl3pPr defTabSz="514350">
              <a:defRPr>
                <a:solidFill>
                  <a:srgbClr val="000000"/>
                </a:solidFill>
                <a:latin typeface="Calibri" panose="020F0502020204030204" pitchFamily="34" charset="0"/>
                <a:cs typeface="Calibri" panose="020F0502020204030204" pitchFamily="34" charset="0"/>
              </a:defRPr>
            </a:lvl3pPr>
            <a:lvl4pPr defTabSz="514350">
              <a:defRPr>
                <a:solidFill>
                  <a:srgbClr val="000000"/>
                </a:solidFill>
                <a:latin typeface="Calibri" panose="020F0502020204030204" pitchFamily="34" charset="0"/>
                <a:cs typeface="Calibri" panose="020F0502020204030204" pitchFamily="34" charset="0"/>
              </a:defRPr>
            </a:lvl4pPr>
            <a:lvl5pPr defTabSz="514350">
              <a:defRPr>
                <a:solidFill>
                  <a:srgbClr val="000000"/>
                </a:solidFill>
                <a:latin typeface="Calibri" panose="020F0502020204030204" pitchFamily="34" charset="0"/>
                <a:cs typeface="Calibri" panose="020F0502020204030204" pitchFamily="34" charset="0"/>
              </a:defRPr>
            </a:lvl5pPr>
            <a:lvl6pPr defTabSz="514350"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defTabSz="514350"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defTabSz="514350"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defTabSz="514350"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lnSpc>
                <a:spcPct val="90000"/>
              </a:lnSpc>
            </a:pPr>
            <a:r>
              <a:rPr lang="fr-CA" altLang="fr-FR" sz="4400" b="1">
                <a:solidFill>
                  <a:srgbClr val="0D1E42"/>
                </a:solidFill>
              </a:rPr>
              <a:t>Approche AIDE</a:t>
            </a:r>
          </a:p>
        </p:txBody>
      </p:sp>
      <p:pic>
        <p:nvPicPr>
          <p:cNvPr id="7191" name="Picture 24">
            <a:extLst>
              <a:ext uri="{FF2B5EF4-FFF2-40B4-BE49-F238E27FC236}">
                <a16:creationId xmlns:a16="http://schemas.microsoft.com/office/drawing/2014/main" id="{C88B159B-B7CD-4544-865C-1BED770E9BCD}"/>
              </a:ext>
            </a:extLst>
          </p:cNvPr>
          <p:cNvPicPr>
            <a:picLocks noChangeAspect="1" noChangeArrowheads="1"/>
          </p:cNvPicPr>
          <p:nvPr>
            <p:custDataLst>
              <p:tags r:id="rId10"/>
            </p:custDataLst>
          </p:nvPr>
        </p:nvPicPr>
        <p:blipFill>
          <a:blip r:embed="rId15">
            <a:extLst>
              <a:ext uri="{28A0092B-C50C-407E-A947-70E740481C1C}">
                <a14:useLocalDpi xmlns:a14="http://schemas.microsoft.com/office/drawing/2010/main" val="0"/>
              </a:ext>
            </a:extLst>
          </a:blip>
          <a:srcRect/>
          <a:stretch>
            <a:fillRect/>
          </a:stretch>
        </p:blipFill>
        <p:spPr bwMode="auto">
          <a:xfrm rot="9060000">
            <a:off x="68411" y="25489"/>
            <a:ext cx="1408113" cy="146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301" name="Rectangle 1">
            <a:extLst>
              <a:ext uri="{FF2B5EF4-FFF2-40B4-BE49-F238E27FC236}">
                <a16:creationId xmlns:a16="http://schemas.microsoft.com/office/drawing/2014/main" id="{631D7005-3C88-4E9C-86FA-32E8C4EB7102}"/>
              </a:ext>
            </a:extLst>
          </p:cNvPr>
          <p:cNvSpPr/>
          <p:nvPr>
            <p:custDataLst>
              <p:tags r:id="rId11"/>
            </p:custDataLst>
          </p:nvPr>
        </p:nvSpPr>
        <p:spPr>
          <a:xfrm>
            <a:off x="9829800" y="4222750"/>
            <a:ext cx="2362200" cy="1001713"/>
          </a:xfrm>
          <a:prstGeom prst="rect">
            <a:avLst/>
          </a:prstGeom>
          <a:solidFill>
            <a:srgbClr val="FFFFFF"/>
          </a:solidFill>
          <a:ln w="12700" cap="flat" cmpd="sng" algn="ctr">
            <a:noFill/>
            <a:prstDash val="solid"/>
            <a:miter lim="800000"/>
            <a:headEnd type="none" w="med" len="med"/>
            <a:tailEnd type="none" w="med" len="med"/>
          </a:ln>
        </p:spPr>
        <p:txBody>
          <a:bodyPr anchor="ctr"/>
          <a:lstStyle/>
          <a:p>
            <a:pPr algn="ctr" fontAlgn="auto">
              <a:buSzTx/>
            </a:pPr>
            <a:endParaRPr lang="en-CA">
              <a:solidFill>
                <a:schemeClr val="lt1"/>
              </a:solidFill>
              <a:latin typeface="+mn-lt"/>
              <a:cs typeface="+mn-cs"/>
            </a:endParaRPr>
          </a:p>
        </p:txBody>
      </p:sp>
    </p:spTree>
    <p:extLst>
      <p:ext uri="{BB962C8B-B14F-4D97-AF65-F5344CB8AC3E}">
        <p14:creationId xmlns:p14="http://schemas.microsoft.com/office/powerpoint/2010/main" val="2749355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0" y="-42778"/>
            <a:ext cx="12192000" cy="2011355"/>
          </a:xfrm>
          <a:prstGeom prst="rect">
            <a:avLst/>
          </a:prstGeom>
        </p:spPr>
      </p:pic>
      <p:sp>
        <p:nvSpPr>
          <p:cNvPr id="2" name="Title 1"/>
          <p:cNvSpPr>
            <a:spLocks noGrp="1"/>
          </p:cNvSpPr>
          <p:nvPr>
            <p:ph type="title"/>
          </p:nvPr>
        </p:nvSpPr>
        <p:spPr>
          <a:xfrm>
            <a:off x="1339185" y="602615"/>
            <a:ext cx="10014615" cy="720567"/>
          </a:xfrm>
        </p:spPr>
        <p:txBody>
          <a:bodyPr>
            <a:noAutofit/>
          </a:bodyPr>
          <a:lstStyle/>
          <a:p>
            <a:pPr algn="ctr"/>
            <a:r>
              <a:rPr lang="fr-CA" b="1">
                <a:latin typeface="+mn-lt"/>
                <a:ea typeface="+mn-ea"/>
                <a:cs typeface="+mn-cs"/>
              </a:rPr>
              <a:t>Pourquoi ne l’appelons-nous pas un outil de « dépistage »?</a:t>
            </a:r>
          </a:p>
        </p:txBody>
      </p:sp>
      <p:sp>
        <p:nvSpPr>
          <p:cNvPr id="4" name="Slide Number Placeholder 3"/>
          <p:cNvSpPr>
            <a:spLocks noGrp="1"/>
          </p:cNvSpPr>
          <p:nvPr>
            <p:ph type="sldNum" sz="quarter" idx="12"/>
          </p:nvPr>
        </p:nvSpPr>
        <p:spPr/>
        <p:txBody>
          <a:bodyPr/>
          <a:lstStyle/>
          <a:p>
            <a:fld id="{136009B4-2E8F-4E28-A58F-16FA64DB9128}" type="slidenum">
              <a:rPr lang="fr-CA" smtClean="0"/>
              <a:pPr/>
              <a:t>14</a:t>
            </a:fld>
            <a:endParaRPr lang="fr-CA"/>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17645" y="4864403"/>
            <a:ext cx="12192000" cy="201304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rot="17171994">
            <a:off x="571789" y="5110881"/>
            <a:ext cx="1534793" cy="1685662"/>
          </a:xfrm>
          <a:prstGeom prst="rect">
            <a:avLst/>
          </a:prstGeom>
        </p:spPr>
      </p:pic>
      <p:sp>
        <p:nvSpPr>
          <p:cNvPr id="3" name="Content Placeholder 2"/>
          <p:cNvSpPr>
            <a:spLocks noGrp="1"/>
          </p:cNvSpPr>
          <p:nvPr>
            <p:ph idx="1"/>
          </p:nvPr>
        </p:nvSpPr>
        <p:spPr>
          <a:xfrm>
            <a:off x="1110656" y="1914858"/>
            <a:ext cx="10243144" cy="3091331"/>
          </a:xfrm>
        </p:spPr>
        <p:txBody>
          <a:bodyPr>
            <a:normAutofit lnSpcReduction="10000"/>
          </a:bodyPr>
          <a:lstStyle/>
          <a:p>
            <a:pPr marL="0" indent="0">
              <a:spcBef>
                <a:spcPts val="0"/>
              </a:spcBef>
              <a:buNone/>
            </a:pPr>
            <a:r>
              <a:rPr lang="fr-CA" b="1">
                <a:solidFill>
                  <a:srgbClr val="DFB57D"/>
                </a:solidFill>
              </a:rPr>
              <a:t>Critique du concept de « dépistage » :</a:t>
            </a:r>
          </a:p>
          <a:p>
            <a:pPr lvl="1">
              <a:spcBef>
                <a:spcPts val="0"/>
              </a:spcBef>
              <a:buFont typeface="Wingdings" panose="05000000000000000000" pitchFamily="2" charset="2"/>
              <a:buChar char="Ø"/>
            </a:pPr>
            <a:r>
              <a:rPr lang="fr-CA"/>
              <a:t>Implique de poser des questions susceptibles de provoquer un nouveau traumatisme sans nécessairement avoir une incidence sur la réponse</a:t>
            </a:r>
          </a:p>
          <a:p>
            <a:pPr lvl="1">
              <a:spcBef>
                <a:spcPts val="0"/>
              </a:spcBef>
              <a:buFont typeface="Wingdings" panose="05000000000000000000" pitchFamily="2" charset="2"/>
              <a:buChar char="Ø"/>
            </a:pPr>
            <a:r>
              <a:rPr lang="fr-CA"/>
              <a:t>Inquiétudes quant au fait de poser des questions simplement pour poser des questions</a:t>
            </a:r>
          </a:p>
          <a:p>
            <a:pPr marL="0" indent="0">
              <a:spcBef>
                <a:spcPts val="0"/>
              </a:spcBef>
              <a:buNone/>
            </a:pPr>
            <a:endParaRPr lang="fr-CA"/>
          </a:p>
          <a:p>
            <a:pPr marL="0" indent="0">
              <a:spcBef>
                <a:spcPts val="0"/>
              </a:spcBef>
              <a:buNone/>
            </a:pPr>
            <a:r>
              <a:rPr lang="fr-CA" b="1">
                <a:solidFill>
                  <a:srgbClr val="DFB57D"/>
                </a:solidFill>
              </a:rPr>
              <a:t>La Trousse vise à aider les conseillères et les conseillers juridiques à poser des questions au sujet de la violence familiale et d’intégrer les renseignements recueillis dans leur pratique.</a:t>
            </a:r>
          </a:p>
        </p:txBody>
      </p:sp>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rot="2632508">
            <a:off x="10320986" y="5465981"/>
            <a:ext cx="1208617" cy="1270174"/>
          </a:xfrm>
          <a:prstGeom prst="rect">
            <a:avLst/>
          </a:prstGeom>
        </p:spPr>
      </p:pic>
      <p:sp>
        <p:nvSpPr>
          <p:cNvPr id="10" name="Slide Number Placeholder 1"/>
          <p:cNvSpPr txBox="1">
            <a:spLocks/>
          </p:cNvSpPr>
          <p:nvPr/>
        </p:nvSpPr>
        <p:spPr>
          <a:xfrm>
            <a:off x="10329245" y="5808826"/>
            <a:ext cx="377769" cy="32257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fr-CA" sz="1600" smtClean="0">
                <a:solidFill>
                  <a:srgbClr val="002060"/>
                </a:solidFill>
              </a:rPr>
              <a:pPr/>
              <a:t>14</a:t>
            </a:fld>
            <a:endParaRPr lang="fr-CA" sz="1600">
              <a:solidFill>
                <a:srgbClr val="002060"/>
              </a:solidFill>
            </a:endParaRPr>
          </a:p>
        </p:txBody>
      </p:sp>
    </p:spTree>
    <p:extLst>
      <p:ext uri="{BB962C8B-B14F-4D97-AF65-F5344CB8AC3E}">
        <p14:creationId xmlns:p14="http://schemas.microsoft.com/office/powerpoint/2010/main" val="3995808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625"/>
            <a:ext cx="12204618" cy="6855375"/>
          </a:xfrm>
          <a:prstGeom prst="rect">
            <a:avLst/>
          </a:prstGeom>
        </p:spPr>
      </p:pic>
      <p:sp>
        <p:nvSpPr>
          <p:cNvPr id="2" name="Title 1"/>
          <p:cNvSpPr>
            <a:spLocks noGrp="1"/>
          </p:cNvSpPr>
          <p:nvPr>
            <p:ph type="title"/>
          </p:nvPr>
        </p:nvSpPr>
        <p:spPr>
          <a:xfrm>
            <a:off x="2823411" y="502354"/>
            <a:ext cx="9290773" cy="1550323"/>
          </a:xfrm>
        </p:spPr>
        <p:txBody>
          <a:bodyPr>
            <a:noAutofit/>
          </a:bodyPr>
          <a:lstStyle/>
          <a:p>
            <a:pPr algn="ctr">
              <a:lnSpc>
                <a:spcPct val="100000"/>
              </a:lnSpc>
            </a:pPr>
            <a:r>
              <a:rPr lang="fr-CA" sz="4000" b="1">
                <a:solidFill>
                  <a:srgbClr val="0D1E42"/>
                </a:solidFill>
                <a:latin typeface="+mn-lt"/>
                <a:ea typeface="+mn-ea"/>
                <a:cs typeface="+mn-cs"/>
              </a:rPr>
              <a:t>La Trousse d’outils AIDE est spécialement conçue autour des dispositions de la </a:t>
            </a:r>
            <a:r>
              <a:rPr lang="fr-CA" sz="4000" b="1" i="1">
                <a:solidFill>
                  <a:srgbClr val="0D1E42"/>
                </a:solidFill>
                <a:latin typeface="+mn-lt"/>
                <a:ea typeface="+mn-ea"/>
                <a:cs typeface="+mn-cs"/>
              </a:rPr>
              <a:t>Loi sur le divorce </a:t>
            </a:r>
            <a:r>
              <a:rPr lang="fr-CA" sz="4000" b="1">
                <a:solidFill>
                  <a:srgbClr val="0D1E42"/>
                </a:solidFill>
                <a:latin typeface="+mn-lt"/>
                <a:ea typeface="+mn-ea"/>
                <a:cs typeface="+mn-cs"/>
              </a:rPr>
              <a:t>sur la violence familiale</a:t>
            </a:r>
          </a:p>
        </p:txBody>
      </p:sp>
      <p:sp>
        <p:nvSpPr>
          <p:cNvPr id="3" name="Content Placeholder 2"/>
          <p:cNvSpPr>
            <a:spLocks noGrp="1"/>
          </p:cNvSpPr>
          <p:nvPr>
            <p:ph idx="1"/>
          </p:nvPr>
        </p:nvSpPr>
        <p:spPr>
          <a:xfrm>
            <a:off x="3438413" y="2648658"/>
            <a:ext cx="8739939" cy="3261890"/>
          </a:xfrm>
        </p:spPr>
        <p:txBody>
          <a:bodyPr>
            <a:normAutofit lnSpcReduction="10000"/>
          </a:bodyPr>
          <a:lstStyle/>
          <a:p>
            <a:pPr>
              <a:buNone/>
            </a:pPr>
            <a:r>
              <a:rPr lang="fr-FR" sz="2400"/>
              <a:t>Définition fondée sur des données probantes (paragraphe 2(1)) :</a:t>
            </a:r>
          </a:p>
          <a:p>
            <a:pPr>
              <a:spcBef>
                <a:spcPts val="0"/>
              </a:spcBef>
              <a:buNone/>
            </a:pPr>
            <a:endParaRPr lang="en-CA" sz="2400" b="1" i="1"/>
          </a:p>
          <a:p>
            <a:pPr>
              <a:spcBef>
                <a:spcPts val="0"/>
              </a:spcBef>
              <a:buNone/>
            </a:pPr>
            <a:r>
              <a:rPr lang="fr-CA" sz="2400" b="1" i="1"/>
              <a:t>violence familiale </a:t>
            </a:r>
            <a:r>
              <a:rPr lang="fr-CA" sz="2400"/>
              <a:t>s’entend de toute conduite, constituant une infraction criminelle ou non, d’un membre de la famille envers un autre membre de la famille, </a:t>
            </a:r>
            <a:r>
              <a:rPr lang="fr-CA" sz="2400" b="1"/>
              <a:t>qui est violente ou menaçante, qui dénote, par son aspect cumulatif, un comportement coercitif et dominant ou qui porte cet autre membre de la famille à craindre pour sa sécurité ou celle d’une autre personne </a:t>
            </a:r>
            <a:r>
              <a:rPr lang="fr-CA" sz="2400"/>
              <a:t>– et du fait, pour un enfant, </a:t>
            </a:r>
            <a:r>
              <a:rPr lang="fr-CA" sz="2400" b="1"/>
              <a:t>d’être exposé directement ou indirectement à une telle conduite </a:t>
            </a:r>
            <a:r>
              <a:rPr lang="fr-CA" sz="2400"/>
              <a:t>–, y compris [...]</a:t>
            </a:r>
          </a:p>
          <a:p>
            <a:pPr>
              <a:buNone/>
            </a:pPr>
            <a:endParaRPr lang="en-CA" sz="2400"/>
          </a:p>
          <a:p>
            <a:pPr>
              <a:buNone/>
            </a:pPr>
            <a:endParaRPr lang="en-US"/>
          </a:p>
        </p:txBody>
      </p:sp>
      <p:sp>
        <p:nvSpPr>
          <p:cNvPr id="4" name="Slide Number Placeholder 3"/>
          <p:cNvSpPr>
            <a:spLocks noGrp="1"/>
          </p:cNvSpPr>
          <p:nvPr>
            <p:ph type="sldNum" sz="quarter" idx="12"/>
          </p:nvPr>
        </p:nvSpPr>
        <p:spPr/>
        <p:txBody>
          <a:bodyPr/>
          <a:lstStyle/>
          <a:p>
            <a:fld id="{136009B4-2E8F-4E28-A58F-16FA64DB9128}" type="slidenum">
              <a:rPr lang="en-US" smtClean="0"/>
              <a:pPr/>
              <a:t>15</a:t>
            </a:fld>
            <a:endParaRPr lang="en-US"/>
          </a:p>
        </p:txBody>
      </p:sp>
      <p:sp>
        <p:nvSpPr>
          <p:cNvPr id="6" name="Rectangle 5"/>
          <p:cNvSpPr/>
          <p:nvPr/>
        </p:nvSpPr>
        <p:spPr>
          <a:xfrm>
            <a:off x="9448800" y="5824926"/>
            <a:ext cx="2729552" cy="1016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rot="2632508">
            <a:off x="10704926" y="5678630"/>
            <a:ext cx="1208617" cy="1270174"/>
          </a:xfrm>
          <a:prstGeom prst="rect">
            <a:avLst/>
          </a:prstGeom>
        </p:spPr>
      </p:pic>
      <p:sp>
        <p:nvSpPr>
          <p:cNvPr id="8" name="Slide Number Placeholder 1"/>
          <p:cNvSpPr txBox="1">
            <a:spLocks/>
          </p:cNvSpPr>
          <p:nvPr/>
        </p:nvSpPr>
        <p:spPr>
          <a:xfrm>
            <a:off x="10649017" y="6021475"/>
            <a:ext cx="500246" cy="3348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15</a:t>
            </a:fld>
            <a:endParaRPr lang="en-US" sz="1600">
              <a:solidFill>
                <a:srgbClr val="002060"/>
              </a:solidFill>
            </a:endParaRPr>
          </a:p>
        </p:txBody>
      </p:sp>
    </p:spTree>
    <p:extLst>
      <p:ext uri="{BB962C8B-B14F-4D97-AF65-F5344CB8AC3E}">
        <p14:creationId xmlns:p14="http://schemas.microsoft.com/office/powerpoint/2010/main" val="474795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625"/>
            <a:ext cx="12204618" cy="6855375"/>
          </a:xfrm>
          <a:prstGeom prst="rect">
            <a:avLst/>
          </a:prstGeom>
        </p:spPr>
      </p:pic>
      <p:sp>
        <p:nvSpPr>
          <p:cNvPr id="2" name="Title 1"/>
          <p:cNvSpPr>
            <a:spLocks noGrp="1"/>
          </p:cNvSpPr>
          <p:nvPr>
            <p:ph type="title"/>
          </p:nvPr>
        </p:nvSpPr>
        <p:spPr>
          <a:xfrm>
            <a:off x="3236964" y="435174"/>
            <a:ext cx="8941388" cy="548640"/>
          </a:xfrm>
        </p:spPr>
        <p:txBody>
          <a:bodyPr>
            <a:noAutofit/>
          </a:bodyPr>
          <a:lstStyle/>
          <a:p>
            <a:pPr algn="ctr"/>
            <a:r>
              <a:rPr lang="fr-CA" b="1" i="1">
                <a:solidFill>
                  <a:srgbClr val="0D1E42"/>
                </a:solidFill>
                <a:latin typeface="+mn-lt"/>
                <a:ea typeface="+mn-ea"/>
                <a:cs typeface="+mn-cs"/>
              </a:rPr>
              <a:t>Loi sur le divorce </a:t>
            </a:r>
            <a:r>
              <a:rPr lang="fr-CA" b="1">
                <a:solidFill>
                  <a:srgbClr val="0D1E42"/>
                </a:solidFill>
                <a:latin typeface="+mn-lt"/>
                <a:ea typeface="+mn-ea"/>
                <a:cs typeface="+mn-cs"/>
              </a:rPr>
              <a:t>: Violence familiale – Définition (suite)</a:t>
            </a:r>
          </a:p>
        </p:txBody>
      </p:sp>
      <p:sp>
        <p:nvSpPr>
          <p:cNvPr id="3" name="Content Placeholder 2"/>
          <p:cNvSpPr>
            <a:spLocks noGrp="1"/>
          </p:cNvSpPr>
          <p:nvPr>
            <p:ph idx="1"/>
          </p:nvPr>
        </p:nvSpPr>
        <p:spPr>
          <a:xfrm>
            <a:off x="3520616" y="1274504"/>
            <a:ext cx="8625652" cy="4843223"/>
          </a:xfrm>
        </p:spPr>
        <p:txBody>
          <a:bodyPr>
            <a:noAutofit/>
          </a:bodyPr>
          <a:lstStyle/>
          <a:p>
            <a:pPr marL="230400" indent="-230400">
              <a:spcBef>
                <a:spcPts val="0"/>
              </a:spcBef>
              <a:buNone/>
            </a:pPr>
            <a:r>
              <a:rPr lang="en-CA" sz="2400" b="1"/>
              <a:t>(</a:t>
            </a:r>
            <a:r>
              <a:rPr lang="fr-CA" sz="2400" b="1"/>
              <a:t>a)</a:t>
            </a:r>
            <a:r>
              <a:rPr lang="fr-CA" sz="2400"/>
              <a:t> les mauvais traitements corporels, notamment l’isolement forcé, à l’exclusion de l’usage d’une force raisonnable pour se protéger ou protéger quelqu’un;</a:t>
            </a:r>
          </a:p>
          <a:p>
            <a:pPr marL="0" indent="-230400">
              <a:spcBef>
                <a:spcPts val="0"/>
              </a:spcBef>
              <a:buNone/>
            </a:pPr>
            <a:r>
              <a:rPr lang="fr-CA" sz="2400" b="1"/>
              <a:t>b) </a:t>
            </a:r>
            <a:r>
              <a:rPr lang="fr-CA" sz="2400"/>
              <a:t>les abus sexuels; </a:t>
            </a:r>
          </a:p>
          <a:p>
            <a:pPr marL="230400" indent="-230400">
              <a:spcBef>
                <a:spcPts val="0"/>
              </a:spcBef>
              <a:buNone/>
            </a:pPr>
            <a:r>
              <a:rPr lang="fr-CA" sz="2400" b="1"/>
              <a:t>c) </a:t>
            </a:r>
            <a:r>
              <a:rPr lang="fr-CA" sz="2400"/>
              <a:t>les menaces de tuer quelqu’un ou de causer des lésions corporelles à quelqu’un;</a:t>
            </a:r>
          </a:p>
          <a:p>
            <a:pPr marL="0" indent="-230400">
              <a:spcBef>
                <a:spcPts val="0"/>
              </a:spcBef>
              <a:buNone/>
            </a:pPr>
            <a:r>
              <a:rPr lang="fr-CA" sz="2400" b="1"/>
              <a:t>d) </a:t>
            </a:r>
            <a:r>
              <a:rPr lang="fr-CA" sz="2400"/>
              <a:t>le harcèlement, y compris la traque; </a:t>
            </a:r>
          </a:p>
          <a:p>
            <a:pPr marL="0" indent="-230400">
              <a:spcBef>
                <a:spcPts val="0"/>
              </a:spcBef>
              <a:buNone/>
            </a:pPr>
            <a:r>
              <a:rPr lang="fr-CA" sz="2400" b="1"/>
              <a:t>e) </a:t>
            </a:r>
            <a:r>
              <a:rPr lang="fr-CA" sz="2400"/>
              <a:t>le défaut de fournir les choses nécessaires à l’existence; </a:t>
            </a:r>
          </a:p>
          <a:p>
            <a:pPr marL="0" indent="-230400">
              <a:spcBef>
                <a:spcPts val="0"/>
              </a:spcBef>
              <a:buNone/>
            </a:pPr>
            <a:r>
              <a:rPr lang="fr-CA" sz="2400" b="1"/>
              <a:t>f) </a:t>
            </a:r>
            <a:r>
              <a:rPr lang="fr-CA" sz="2400"/>
              <a:t>les mauvais traitements psychologiques;</a:t>
            </a:r>
            <a:r>
              <a:rPr lang="fr-CA" sz="2400" b="1"/>
              <a:t> </a:t>
            </a:r>
          </a:p>
          <a:p>
            <a:pPr marL="0" indent="-230400">
              <a:spcBef>
                <a:spcPts val="0"/>
              </a:spcBef>
              <a:buNone/>
            </a:pPr>
            <a:r>
              <a:rPr lang="fr-CA" sz="2400" b="1"/>
              <a:t>g) </a:t>
            </a:r>
            <a:r>
              <a:rPr lang="fr-CA" sz="2400"/>
              <a:t>l’exploitation financière;</a:t>
            </a:r>
          </a:p>
          <a:p>
            <a:pPr marL="230400" indent="-230400">
              <a:spcBef>
                <a:spcPts val="0"/>
              </a:spcBef>
              <a:buNone/>
            </a:pPr>
            <a:r>
              <a:rPr lang="fr-CA" sz="2400" b="1"/>
              <a:t>h) </a:t>
            </a:r>
            <a:r>
              <a:rPr lang="fr-CA" sz="2400"/>
              <a:t>les menaces de tuer ou de blesser un animal ou d’endommager un bien;</a:t>
            </a:r>
          </a:p>
          <a:p>
            <a:pPr marL="230400" indent="-230400">
              <a:spcBef>
                <a:spcPts val="0"/>
              </a:spcBef>
              <a:buNone/>
            </a:pPr>
            <a:r>
              <a:rPr lang="fr-CA" sz="2400" b="1"/>
              <a:t>i) </a:t>
            </a:r>
            <a:r>
              <a:rPr lang="fr-CA" sz="2400"/>
              <a:t>le fait de tuer un animal, de causer des blessures à un animal ou d’endommager un bien. </a:t>
            </a:r>
          </a:p>
        </p:txBody>
      </p:sp>
      <p:sp>
        <p:nvSpPr>
          <p:cNvPr id="4" name="Slide Number Placeholder 3"/>
          <p:cNvSpPr>
            <a:spLocks noGrp="1"/>
          </p:cNvSpPr>
          <p:nvPr>
            <p:ph type="sldNum" sz="quarter" idx="12"/>
          </p:nvPr>
        </p:nvSpPr>
        <p:spPr/>
        <p:txBody>
          <a:bodyPr/>
          <a:lstStyle/>
          <a:p>
            <a:fld id="{136009B4-2E8F-4E28-A58F-16FA64DB9128}" type="slidenum">
              <a:rPr lang="en-US" smtClean="0"/>
              <a:pPr/>
              <a:t>16</a:t>
            </a:fld>
            <a:endParaRPr lang="en-US"/>
          </a:p>
        </p:txBody>
      </p:sp>
      <p:sp>
        <p:nvSpPr>
          <p:cNvPr id="6" name="Rectangle 5"/>
          <p:cNvSpPr/>
          <p:nvPr/>
        </p:nvSpPr>
        <p:spPr>
          <a:xfrm>
            <a:off x="9448800" y="5824926"/>
            <a:ext cx="2729552" cy="1016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rot="2632508">
            <a:off x="10704926" y="5678630"/>
            <a:ext cx="1208617" cy="1270174"/>
          </a:xfrm>
          <a:prstGeom prst="rect">
            <a:avLst/>
          </a:prstGeom>
        </p:spPr>
      </p:pic>
      <p:sp>
        <p:nvSpPr>
          <p:cNvPr id="8" name="Slide Number Placeholder 1"/>
          <p:cNvSpPr txBox="1">
            <a:spLocks/>
          </p:cNvSpPr>
          <p:nvPr/>
        </p:nvSpPr>
        <p:spPr>
          <a:xfrm>
            <a:off x="10649017" y="6021475"/>
            <a:ext cx="500246" cy="3348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16</a:t>
            </a:fld>
            <a:endParaRPr lang="en-US" sz="1600">
              <a:solidFill>
                <a:srgbClr val="002060"/>
              </a:solidFill>
            </a:endParaRPr>
          </a:p>
        </p:txBody>
      </p:sp>
    </p:spTree>
    <p:extLst>
      <p:ext uri="{BB962C8B-B14F-4D97-AF65-F5344CB8AC3E}">
        <p14:creationId xmlns:p14="http://schemas.microsoft.com/office/powerpoint/2010/main" val="358985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0" y="-42778"/>
            <a:ext cx="12192000" cy="2011355"/>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7645" y="4864403"/>
            <a:ext cx="12192000" cy="201304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pic>
      <p:sp>
        <p:nvSpPr>
          <p:cNvPr id="2" name="Title 1"/>
          <p:cNvSpPr>
            <a:spLocks noGrp="1"/>
          </p:cNvSpPr>
          <p:nvPr>
            <p:ph type="title"/>
          </p:nvPr>
        </p:nvSpPr>
        <p:spPr>
          <a:xfrm>
            <a:off x="1793836" y="718060"/>
            <a:ext cx="8599095" cy="452099"/>
          </a:xfrm>
        </p:spPr>
        <p:txBody>
          <a:bodyPr>
            <a:noAutofit/>
          </a:bodyPr>
          <a:lstStyle/>
          <a:p>
            <a:pPr algn="ctr"/>
            <a:r>
              <a:rPr lang="fr-FR" b="1">
                <a:solidFill>
                  <a:srgbClr val="0D1E42"/>
                </a:solidFill>
                <a:latin typeface="+mn-lt"/>
                <a:ea typeface="+mn-ea"/>
                <a:cs typeface="+mn-cs"/>
              </a:rPr>
              <a:t>Dispositions sur la violence familiale</a:t>
            </a:r>
            <a:endParaRPr lang="en-CA" b="1">
              <a:solidFill>
                <a:srgbClr val="0D1E42"/>
              </a:solidFill>
              <a:latin typeface="+mn-lt"/>
              <a:ea typeface="+mn-ea"/>
              <a:cs typeface="+mn-cs"/>
            </a:endParaRPr>
          </a:p>
        </p:txBody>
      </p:sp>
      <p:sp>
        <p:nvSpPr>
          <p:cNvPr id="3" name="Content Placeholder 2"/>
          <p:cNvSpPr>
            <a:spLocks noGrp="1"/>
          </p:cNvSpPr>
          <p:nvPr>
            <p:ph idx="1"/>
          </p:nvPr>
        </p:nvSpPr>
        <p:spPr>
          <a:xfrm>
            <a:off x="709804" y="1548320"/>
            <a:ext cx="10772392" cy="4498868"/>
          </a:xfrm>
        </p:spPr>
        <p:txBody>
          <a:bodyPr>
            <a:normAutofit lnSpcReduction="10000"/>
          </a:bodyPr>
          <a:lstStyle/>
          <a:p>
            <a:pPr marL="285750" indent="-285750"/>
            <a:r>
              <a:rPr lang="fr-CA" sz="2400"/>
              <a:t>Attention particulière : </a:t>
            </a:r>
            <a:r>
              <a:rPr lang="fr-FR" sz="2400"/>
              <a:t>au bien-être et à la sécurité de l’enfant</a:t>
            </a:r>
            <a:r>
              <a:rPr lang="fr-CA" sz="2400"/>
              <a:t> (16(2))</a:t>
            </a:r>
          </a:p>
          <a:p>
            <a:pPr marL="285750" indent="-285750"/>
            <a:r>
              <a:rPr lang="fr-FR" sz="2400"/>
              <a:t>Critères de l’intérêt de l’enfant propres aux cas de violence </a:t>
            </a:r>
            <a:r>
              <a:rPr lang="fr-CA" sz="2400"/>
              <a:t>– </a:t>
            </a:r>
            <a:r>
              <a:rPr lang="fr-FR" sz="2400"/>
              <a:t>Le tribunal est tenu de prendre en compte la violence familiale et ses effets familiale </a:t>
            </a:r>
            <a:r>
              <a:rPr lang="fr-CA" sz="2400"/>
              <a:t>(16(3) et 16(4))</a:t>
            </a:r>
          </a:p>
          <a:p>
            <a:pPr marL="285750" indent="-285750"/>
            <a:r>
              <a:rPr lang="fr-FR" sz="2400"/>
              <a:t>Dispositions sur </a:t>
            </a:r>
            <a:r>
              <a:rPr lang="fr-CA" sz="2400"/>
              <a:t>l</a:t>
            </a:r>
            <a:r>
              <a:rPr lang="fr-FR" sz="2400"/>
              <a:t>a supervision du temps parental et des transferts </a:t>
            </a:r>
            <a:r>
              <a:rPr lang="fr-CA" sz="2400"/>
              <a:t>(16.1(8) et 16.5(7))</a:t>
            </a:r>
          </a:p>
          <a:p>
            <a:pPr marL="285750" indent="-285750"/>
            <a:r>
              <a:rPr lang="fr-FR" sz="2400"/>
              <a:t>Dispositions pour autoriser l’interdiction de retirer un enfant d’un secteur géographique sans le consentement écrit d’une personne mentionnée ou sans une ordonnance du tribunal autorisant le retrait </a:t>
            </a:r>
            <a:r>
              <a:rPr lang="fr-CA" sz="2400"/>
              <a:t>(16.1(9))</a:t>
            </a:r>
          </a:p>
          <a:p>
            <a:pPr marL="285750" indent="-285750"/>
            <a:r>
              <a:rPr lang="fr-FR" sz="2400"/>
              <a:t>Exception à l’avis de changement de résidence et de déménagement important </a:t>
            </a:r>
            <a:br>
              <a:rPr lang="fr-FR" sz="2400"/>
            </a:br>
            <a:r>
              <a:rPr lang="fr-CA" sz="2400"/>
              <a:t>(16.8(3), 16.9(3), 16.94(3))</a:t>
            </a:r>
          </a:p>
          <a:p>
            <a:pPr marL="285750" indent="-285750"/>
            <a:r>
              <a:rPr lang="fr-FR" sz="2400"/>
              <a:t>Disposition pour favoriser la coordination entre les affaires pénales, de protection de l’enfant et familiales </a:t>
            </a:r>
            <a:r>
              <a:rPr lang="fr-CA" sz="2400"/>
              <a:t>(7.8)</a:t>
            </a:r>
            <a:endParaRPr lang="en-CA" i="1"/>
          </a:p>
          <a:p>
            <a:pPr>
              <a:buNone/>
            </a:pPr>
            <a:endParaRPr lang="en-CA"/>
          </a:p>
        </p:txBody>
      </p:sp>
      <p:sp>
        <p:nvSpPr>
          <p:cNvPr id="4" name="Slide Number Placeholder 3"/>
          <p:cNvSpPr>
            <a:spLocks noGrp="1"/>
          </p:cNvSpPr>
          <p:nvPr>
            <p:ph type="sldNum" sz="quarter" idx="12"/>
          </p:nvPr>
        </p:nvSpPr>
        <p:spPr/>
        <p:txBody>
          <a:bodyPr/>
          <a:lstStyle/>
          <a:p>
            <a:fld id="{136009B4-2E8F-4E28-A58F-16FA64DB9128}" type="slidenum">
              <a:rPr lang="en-US" smtClean="0"/>
              <a:pPr/>
              <a:t>17</a:t>
            </a:fld>
            <a:endParaRPr lang="en-US"/>
          </a:p>
        </p:txBody>
      </p:sp>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rot="2632508">
            <a:off x="10320986" y="5465981"/>
            <a:ext cx="1208617" cy="1270174"/>
          </a:xfrm>
          <a:prstGeom prst="rect">
            <a:avLst/>
          </a:prstGeom>
        </p:spPr>
      </p:pic>
      <p:sp>
        <p:nvSpPr>
          <p:cNvPr id="10" name="Slide Number Placeholder 1"/>
          <p:cNvSpPr txBox="1">
            <a:spLocks/>
          </p:cNvSpPr>
          <p:nvPr/>
        </p:nvSpPr>
        <p:spPr>
          <a:xfrm>
            <a:off x="10261654" y="5799235"/>
            <a:ext cx="500246" cy="3348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17</a:t>
            </a:fld>
            <a:endParaRPr lang="en-US" sz="1600">
              <a:solidFill>
                <a:srgbClr val="002060"/>
              </a:solidFill>
            </a:endParaRPr>
          </a:p>
        </p:txBody>
      </p:sp>
    </p:spTree>
    <p:extLst>
      <p:ext uri="{BB962C8B-B14F-4D97-AF65-F5344CB8AC3E}">
        <p14:creationId xmlns:p14="http://schemas.microsoft.com/office/powerpoint/2010/main" val="1961935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0" y="-42778"/>
            <a:ext cx="12192000" cy="201135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17645" y="4864403"/>
            <a:ext cx="12192000" cy="2013045"/>
          </a:xfrm>
          <a:prstGeom prst="rect">
            <a:avLst/>
          </a:prstGeom>
        </p:spPr>
      </p:pic>
      <p:sp>
        <p:nvSpPr>
          <p:cNvPr id="2" name="Title 1"/>
          <p:cNvSpPr>
            <a:spLocks noGrp="1"/>
          </p:cNvSpPr>
          <p:nvPr>
            <p:ph type="title"/>
          </p:nvPr>
        </p:nvSpPr>
        <p:spPr>
          <a:xfrm>
            <a:off x="1347537" y="641684"/>
            <a:ext cx="10006263" cy="1115865"/>
          </a:xfrm>
        </p:spPr>
        <p:txBody>
          <a:bodyPr>
            <a:normAutofit fontScale="90000"/>
          </a:bodyPr>
          <a:lstStyle/>
          <a:p>
            <a:pPr algn="ctr"/>
            <a:r>
              <a:rPr lang="fr-CA" sz="4900" b="1">
                <a:solidFill>
                  <a:srgbClr val="0D1E42"/>
                </a:solidFill>
                <a:latin typeface="+mn-lt"/>
                <a:ea typeface="+mn-ea"/>
                <a:cs typeface="+mn-cs"/>
              </a:rPr>
              <a:t>Encourager l’utilisation des mécanismes de règlement des différends familiaux</a:t>
            </a:r>
            <a:endParaRPr lang="en-CA" sz="4900" b="1">
              <a:solidFill>
                <a:srgbClr val="0D1E42"/>
              </a:solidFill>
              <a:latin typeface="+mn-lt"/>
              <a:ea typeface="+mn-ea"/>
              <a:cs typeface="+mn-cs"/>
            </a:endParaRPr>
          </a:p>
        </p:txBody>
      </p:sp>
      <p:sp>
        <p:nvSpPr>
          <p:cNvPr id="3" name="Content Placeholder 2"/>
          <p:cNvSpPr>
            <a:spLocks noGrp="1"/>
          </p:cNvSpPr>
          <p:nvPr>
            <p:ph idx="1"/>
          </p:nvPr>
        </p:nvSpPr>
        <p:spPr>
          <a:xfrm>
            <a:off x="993007" y="2185369"/>
            <a:ext cx="10170695" cy="3555277"/>
          </a:xfrm>
        </p:spPr>
        <p:txBody>
          <a:bodyPr>
            <a:normAutofit fontScale="70000" lnSpcReduction="20000"/>
          </a:bodyPr>
          <a:lstStyle/>
          <a:p>
            <a:pPr marL="0" lvl="0" indent="0">
              <a:buNone/>
            </a:pPr>
            <a:r>
              <a:rPr lang="fr-CA" sz="3700"/>
              <a:t>En plus de mettre l’emphase sur l’intérêt de l’enfant et de promouvoir un système de justice plus efficace, les modifications à la </a:t>
            </a:r>
            <a:r>
              <a:rPr lang="fr-CA" sz="3700" i="1"/>
              <a:t>Loi sur le divorce </a:t>
            </a:r>
            <a:r>
              <a:rPr lang="fr-CA" sz="3700"/>
              <a:t>encourage les mécanismes de règlement de différends familiaux.</a:t>
            </a:r>
          </a:p>
          <a:p>
            <a:pPr marL="0" lvl="0" indent="0">
              <a:buNone/>
            </a:pPr>
            <a:endParaRPr lang="fr-CA" sz="2300"/>
          </a:p>
          <a:p>
            <a:pPr marL="691200" lvl="0">
              <a:lnSpc>
                <a:spcPct val="100000"/>
              </a:lnSpc>
              <a:spcBef>
                <a:spcPts val="0"/>
              </a:spcBef>
              <a:buFont typeface="Wingdings" panose="05000000000000000000" pitchFamily="2" charset="2"/>
              <a:buChar char="Ø"/>
            </a:pPr>
            <a:r>
              <a:rPr lang="fr-CA" sz="3100"/>
              <a:t>Lorsque c’est approprié, les parents doivent tenter de résoudre leurs conflits par des mécanismes de règlement des différends familiaux; (art. 7.3)</a:t>
            </a:r>
            <a:endParaRPr lang="en-CA" sz="3100"/>
          </a:p>
          <a:p>
            <a:pPr marL="691200">
              <a:lnSpc>
                <a:spcPct val="100000"/>
              </a:lnSpc>
              <a:spcBef>
                <a:spcPts val="0"/>
              </a:spcBef>
              <a:buFont typeface="Wingdings" panose="05000000000000000000" pitchFamily="2" charset="2"/>
              <a:buChar char="Ø"/>
            </a:pPr>
            <a:r>
              <a:rPr lang="fr-CA" sz="3100"/>
              <a:t>Les conseillers juridique doivent encourager le recours à des mécanismes de règlement des différends familiaux, à moins que ceux-ci ne soient pas appropriés; (al. 7.7(2)b))</a:t>
            </a:r>
          </a:p>
          <a:p>
            <a:pPr marL="691200">
              <a:lnSpc>
                <a:spcPct val="100000"/>
              </a:lnSpc>
              <a:spcBef>
                <a:spcPts val="0"/>
              </a:spcBef>
              <a:buFont typeface="Wingdings" panose="05000000000000000000" pitchFamily="2" charset="2"/>
              <a:buChar char="Ø"/>
            </a:pPr>
            <a:r>
              <a:rPr lang="fr-FR" sz="3100"/>
              <a:t>Sous réserve du droit provincial, le tribunal peut obliger les parties à avoir recours à des mécanismes de règlement des différends familiaux. (art.16.1(6))</a:t>
            </a:r>
            <a:endParaRPr lang="en-CA" sz="3100"/>
          </a:p>
          <a:p>
            <a:pPr marL="691200" lvl="1" indent="-230400">
              <a:spcBef>
                <a:spcPts val="0"/>
              </a:spcBef>
              <a:spcAft>
                <a:spcPts val="600"/>
              </a:spcAft>
              <a:buFont typeface="Wingdings" panose="05000000000000000000" pitchFamily="2" charset="2"/>
              <a:buChar char="Ø"/>
            </a:pPr>
            <a:endParaRPr lang="en-US"/>
          </a:p>
        </p:txBody>
      </p:sp>
      <p:sp>
        <p:nvSpPr>
          <p:cNvPr id="4" name="Slide Number Placeholder 3"/>
          <p:cNvSpPr>
            <a:spLocks noGrp="1"/>
          </p:cNvSpPr>
          <p:nvPr>
            <p:ph type="sldNum" sz="quarter" idx="12"/>
          </p:nvPr>
        </p:nvSpPr>
        <p:spPr/>
        <p:txBody>
          <a:bodyPr/>
          <a:lstStyle/>
          <a:p>
            <a:fld id="{136009B4-2E8F-4E28-A58F-16FA64DB9128}" type="slidenum">
              <a:rPr lang="en-US" smtClean="0"/>
              <a:pPr/>
              <a:t>18</a:t>
            </a:fld>
            <a:endParaRPr lang="en-US"/>
          </a:p>
        </p:txBody>
      </p:sp>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rot="17171994">
            <a:off x="571789" y="5110881"/>
            <a:ext cx="1534793" cy="1685662"/>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rot="2632508">
            <a:off x="10320986" y="5465981"/>
            <a:ext cx="1208617" cy="1270174"/>
          </a:xfrm>
          <a:prstGeom prst="rect">
            <a:avLst/>
          </a:prstGeom>
        </p:spPr>
      </p:pic>
      <p:sp>
        <p:nvSpPr>
          <p:cNvPr id="9" name="Slide Number Placeholder 1"/>
          <p:cNvSpPr txBox="1">
            <a:spLocks/>
          </p:cNvSpPr>
          <p:nvPr/>
        </p:nvSpPr>
        <p:spPr>
          <a:xfrm>
            <a:off x="10232993" y="5840910"/>
            <a:ext cx="515218" cy="2449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18</a:t>
            </a:fld>
            <a:endParaRPr lang="en-US" sz="1600">
              <a:solidFill>
                <a:srgbClr val="002060"/>
              </a:solidFill>
            </a:endParaRPr>
          </a:p>
        </p:txBody>
      </p:sp>
    </p:spTree>
    <p:extLst>
      <p:ext uri="{BB962C8B-B14F-4D97-AF65-F5344CB8AC3E}">
        <p14:creationId xmlns:p14="http://schemas.microsoft.com/office/powerpoint/2010/main" val="2936960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1">
            <a:extLst>
              <a:ext uri="{FF2B5EF4-FFF2-40B4-BE49-F238E27FC236}">
                <a16:creationId xmlns:a16="http://schemas.microsoft.com/office/drawing/2014/main" id="{0850910E-5671-47A8-88BB-686541971F86}"/>
              </a:ext>
            </a:extLst>
          </p:cNvPr>
          <p:cNvPicPr>
            <a:picLocks noChangeAspect="1" noChangeArrowheads="1"/>
          </p:cNvPicPr>
          <p:nvPr>
            <p:custDataLst>
              <p:tags r:id="rId1"/>
            </p:custDataLst>
          </p:nvPr>
        </p:nvPicPr>
        <p:blipFill>
          <a:blip r:embed="rId36">
            <a:extLst>
              <a:ext uri="{28A0092B-C50C-407E-A947-70E740481C1C}">
                <a14:useLocalDpi xmlns:a14="http://schemas.microsoft.com/office/drawing/2010/main" val="0"/>
              </a:ext>
            </a:extLst>
          </a:blip>
          <a:srcRect/>
          <a:stretch>
            <a:fillRect/>
          </a:stretch>
        </p:blipFill>
        <p:spPr bwMode="auto">
          <a:xfrm>
            <a:off x="-40607" y="5549"/>
            <a:ext cx="122047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195" name="Slide Number Placeholder 3">
            <a:extLst>
              <a:ext uri="{FF2B5EF4-FFF2-40B4-BE49-F238E27FC236}">
                <a16:creationId xmlns:a16="http://schemas.microsoft.com/office/drawing/2014/main" id="{FFD74891-2468-4E77-9E09-B257B7BDB90D}"/>
              </a:ext>
            </a:extLst>
          </p:cNvPr>
          <p:cNvSpPr>
            <a:spLocks noGrp="1" noChangeArrowheads="1"/>
          </p:cNvSpPr>
          <p:nvPr>
            <p:ph type="sldNum" sz="quarter" idx="12"/>
            <p:custDataLst>
              <p:tags r:id="rId2"/>
            </p:custDataLst>
          </p:nvPr>
        </p:nvSpPr>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fld id="{D4D99F1F-E5D0-4CA6-9737-EA8D588FEFBC}" type="slidenum">
              <a:rPr lang="en-US" altLang="fr-FR">
                <a:solidFill>
                  <a:srgbClr val="898989"/>
                </a:solidFill>
              </a:rPr>
              <a:pPr/>
              <a:t>19</a:t>
            </a:fld>
            <a:endParaRPr lang="en-US" altLang="fr-FR">
              <a:solidFill>
                <a:srgbClr val="898989"/>
              </a:solidFill>
            </a:endParaRPr>
          </a:p>
        </p:txBody>
      </p:sp>
      <p:sp>
        <p:nvSpPr>
          <p:cNvPr id="8196" name="Arrow: Pentagon 1">
            <a:extLst>
              <a:ext uri="{FF2B5EF4-FFF2-40B4-BE49-F238E27FC236}">
                <a16:creationId xmlns:a16="http://schemas.microsoft.com/office/drawing/2014/main" id="{1222A68D-A499-48F0-9653-DA8CF4DC07D7}"/>
              </a:ext>
            </a:extLst>
          </p:cNvPr>
          <p:cNvSpPr>
            <a:spLocks noChangeArrowheads="1"/>
          </p:cNvSpPr>
          <p:nvPr>
            <p:custDataLst>
              <p:tags r:id="rId3"/>
            </p:custDataLst>
          </p:nvPr>
        </p:nvSpPr>
        <p:spPr bwMode="auto">
          <a:xfrm>
            <a:off x="4502150" y="1808163"/>
            <a:ext cx="1063625" cy="565150"/>
          </a:xfrm>
          <a:prstGeom prst="homePlate">
            <a:avLst>
              <a:gd name="adj" fmla="val 49952"/>
            </a:avLst>
          </a:prstGeom>
          <a:solidFill>
            <a:srgbClr val="00365C"/>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endParaRPr lang="fr-FR" altLang="fr-FR">
              <a:solidFill>
                <a:srgbClr val="FFFFFF"/>
              </a:solidFill>
              <a:cs typeface="Arial" panose="020B0604020202020204" pitchFamily="34" charset="0"/>
            </a:endParaRPr>
          </a:p>
        </p:txBody>
      </p:sp>
      <p:sp>
        <p:nvSpPr>
          <p:cNvPr id="8197" name="Arrow: Chevron 2">
            <a:extLst>
              <a:ext uri="{FF2B5EF4-FFF2-40B4-BE49-F238E27FC236}">
                <a16:creationId xmlns:a16="http://schemas.microsoft.com/office/drawing/2014/main" id="{E2A8C18C-8DF9-4F41-812C-EDABE2B276E3}"/>
              </a:ext>
            </a:extLst>
          </p:cNvPr>
          <p:cNvSpPr>
            <a:spLocks noChangeArrowheads="1"/>
          </p:cNvSpPr>
          <p:nvPr>
            <p:custDataLst>
              <p:tags r:id="rId4"/>
            </p:custDataLst>
          </p:nvPr>
        </p:nvSpPr>
        <p:spPr bwMode="auto">
          <a:xfrm>
            <a:off x="5445125" y="1176338"/>
            <a:ext cx="6307388" cy="522202"/>
          </a:xfrm>
          <a:prstGeom prst="chevron">
            <a:avLst>
              <a:gd name="adj" fmla="val 49939"/>
            </a:avLst>
          </a:prstGeom>
          <a:noFill/>
          <a:ln w="38100" algn="ctr">
            <a:solidFill>
              <a:srgbClr val="761F4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endParaRPr lang="fr-FR" altLang="fr-FR">
              <a:solidFill>
                <a:srgbClr val="282F39"/>
              </a:solidFill>
              <a:cs typeface="Arial" panose="020B0604020202020204" pitchFamily="34" charset="0"/>
            </a:endParaRPr>
          </a:p>
        </p:txBody>
      </p:sp>
      <p:sp>
        <p:nvSpPr>
          <p:cNvPr id="13318" name="Rectangle 42">
            <a:extLst>
              <a:ext uri="{FF2B5EF4-FFF2-40B4-BE49-F238E27FC236}">
                <a16:creationId xmlns:a16="http://schemas.microsoft.com/office/drawing/2014/main" id="{906256CE-7488-4B9C-B70C-E9115C087385}"/>
              </a:ext>
            </a:extLst>
          </p:cNvPr>
          <p:cNvSpPr/>
          <p:nvPr>
            <p:custDataLst>
              <p:tags r:id="rId5"/>
            </p:custDataLst>
          </p:nvPr>
        </p:nvSpPr>
        <p:spPr>
          <a:xfrm>
            <a:off x="5763896" y="1232730"/>
            <a:ext cx="4285414" cy="400110"/>
          </a:xfrm>
          <a:prstGeom prst="rect">
            <a:avLst/>
          </a:prstGeom>
          <a:noFill/>
          <a:ln>
            <a:noFill/>
            <a:miter lim="800000"/>
          </a:ln>
        </p:spPr>
        <p:txBody>
          <a:bodyPr wrap="square">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r>
              <a:rPr lang="fr-CA" sz="2000" b="1">
                <a:ln w="9525" cap="flat" cmpd="sng" algn="ctr">
                  <a:noFill/>
                  <a:prstDash val="solid"/>
                  <a:round/>
                  <a:headEnd type="none" w="med" len="med"/>
                  <a:tailEnd type="none" w="med" len="med"/>
                </a:ln>
                <a:solidFill>
                  <a:srgbClr val="0D1E42"/>
                </a:solidFill>
                <a:cs typeface="Arial"/>
                <a:sym typeface="Wingdings"/>
              </a:rPr>
              <a:t>Aperçu de la Trousse d’outils AIDE</a:t>
            </a:r>
          </a:p>
        </p:txBody>
      </p:sp>
      <p:sp>
        <p:nvSpPr>
          <p:cNvPr id="13319" name="Rectangle 43">
            <a:extLst>
              <a:ext uri="{FF2B5EF4-FFF2-40B4-BE49-F238E27FC236}">
                <a16:creationId xmlns:a16="http://schemas.microsoft.com/office/drawing/2014/main" id="{0AD998FD-BE0F-45FC-A504-6CBAACE1BCE2}"/>
              </a:ext>
            </a:extLst>
          </p:cNvPr>
          <p:cNvSpPr/>
          <p:nvPr>
            <p:custDataLst>
              <p:tags r:id="rId6"/>
            </p:custDataLst>
          </p:nvPr>
        </p:nvSpPr>
        <p:spPr>
          <a:xfrm>
            <a:off x="5399088" y="1900530"/>
            <a:ext cx="2032806" cy="402492"/>
          </a:xfrm>
          <a:prstGeom prst="rect">
            <a:avLst/>
          </a:prstGeom>
          <a:noFill/>
          <a:ln>
            <a:noFill/>
            <a:miter lim="800000"/>
          </a:ln>
        </p:spPr>
        <p:txBody>
          <a:bodyPr wrap="square">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algn="ctr"/>
            <a:r>
              <a:rPr lang="fr-CA" sz="2000" b="1">
                <a:ln w="9525" cap="flat" cmpd="sng" algn="ctr">
                  <a:noFill/>
                  <a:prstDash val="solid"/>
                  <a:round/>
                  <a:headEnd type="none" w="med" len="med"/>
                  <a:tailEnd type="none" w="med" len="med"/>
                </a:ln>
                <a:solidFill>
                  <a:srgbClr val="0D1E42"/>
                </a:solidFill>
                <a:cs typeface="Arial"/>
                <a:sym typeface="Wingdings"/>
              </a:rPr>
              <a:t>Guide AIDE</a:t>
            </a:r>
          </a:p>
        </p:txBody>
      </p:sp>
      <p:sp>
        <p:nvSpPr>
          <p:cNvPr id="8200" name="Rectangle 44">
            <a:extLst>
              <a:ext uri="{FF2B5EF4-FFF2-40B4-BE49-F238E27FC236}">
                <a16:creationId xmlns:a16="http://schemas.microsoft.com/office/drawing/2014/main" id="{55953188-AFA2-4629-A7EB-6D3EF4B3D517}"/>
              </a:ext>
            </a:extLst>
          </p:cNvPr>
          <p:cNvSpPr>
            <a:spLocks noChangeArrowheads="1"/>
          </p:cNvSpPr>
          <p:nvPr>
            <p:custDataLst>
              <p:tags r:id="rId7"/>
            </p:custDataLst>
          </p:nvPr>
        </p:nvSpPr>
        <p:spPr bwMode="auto">
          <a:xfrm>
            <a:off x="5431505" y="2510930"/>
            <a:ext cx="2352329" cy="40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r>
              <a:rPr lang="fr-CA" altLang="fr-FR" sz="2000" b="1">
                <a:solidFill>
                  <a:srgbClr val="0D1E42"/>
                </a:solidFill>
              </a:rPr>
              <a:t>Approche AIDE</a:t>
            </a:r>
          </a:p>
        </p:txBody>
      </p:sp>
      <p:sp>
        <p:nvSpPr>
          <p:cNvPr id="13321" name="Rectangle 45">
            <a:extLst>
              <a:ext uri="{FF2B5EF4-FFF2-40B4-BE49-F238E27FC236}">
                <a16:creationId xmlns:a16="http://schemas.microsoft.com/office/drawing/2014/main" id="{7E900DB9-EC91-4C5F-BFB5-723F417FAF40}"/>
              </a:ext>
            </a:extLst>
          </p:cNvPr>
          <p:cNvSpPr/>
          <p:nvPr>
            <p:custDataLst>
              <p:tags r:id="rId8"/>
            </p:custDataLst>
          </p:nvPr>
        </p:nvSpPr>
        <p:spPr>
          <a:xfrm>
            <a:off x="5306385" y="3215885"/>
            <a:ext cx="3272729" cy="402492"/>
          </a:xfrm>
          <a:prstGeom prst="rect">
            <a:avLst/>
          </a:prstGeom>
          <a:noFill/>
          <a:ln>
            <a:noFill/>
            <a:miter lim="800000"/>
          </a:ln>
        </p:spPr>
        <p:txBody>
          <a:bodyPr wrap="square">
            <a:spAutoFit/>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r>
              <a:rPr lang="fr-CA" altLang="fr-FR" sz="2000" b="1">
                <a:solidFill>
                  <a:srgbClr val="0D1E42"/>
                </a:solidFill>
              </a:rPr>
              <a:t>Liste de contrôle AIDE</a:t>
            </a:r>
          </a:p>
        </p:txBody>
      </p:sp>
      <p:sp>
        <p:nvSpPr>
          <p:cNvPr id="13322" name="Rectangle 46">
            <a:extLst>
              <a:ext uri="{FF2B5EF4-FFF2-40B4-BE49-F238E27FC236}">
                <a16:creationId xmlns:a16="http://schemas.microsoft.com/office/drawing/2014/main" id="{92CDCD63-0845-465A-AF63-B990E82B3018}"/>
              </a:ext>
            </a:extLst>
          </p:cNvPr>
          <p:cNvSpPr/>
          <p:nvPr>
            <p:custDataLst>
              <p:tags r:id="rId9"/>
            </p:custDataLst>
          </p:nvPr>
        </p:nvSpPr>
        <p:spPr>
          <a:xfrm>
            <a:off x="5740267" y="3851186"/>
            <a:ext cx="6629616" cy="400110"/>
          </a:xfrm>
          <a:prstGeom prst="rect">
            <a:avLst/>
          </a:prstGeom>
          <a:noFill/>
          <a:ln>
            <a:noFill/>
            <a:miter lim="800000"/>
          </a:ln>
        </p:spPr>
        <p:txBody>
          <a:bodyPr wrap="square">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r>
              <a:rPr lang="fr-CA" sz="2000" b="1">
                <a:ln w="9525" cap="flat" cmpd="sng" algn="ctr">
                  <a:noFill/>
                  <a:prstDash val="solid"/>
                  <a:round/>
                  <a:headEnd type="none" w="med" len="med"/>
                  <a:tailEnd type="none" w="med" len="med"/>
                </a:ln>
                <a:solidFill>
                  <a:srgbClr val="0D1E42"/>
                </a:solidFill>
                <a:cs typeface="Arial"/>
                <a:sym typeface="Wingdings"/>
              </a:rPr>
              <a:t>Guide AIDE – Comment discuter de violence familiale </a:t>
            </a:r>
          </a:p>
        </p:txBody>
      </p:sp>
      <p:sp>
        <p:nvSpPr>
          <p:cNvPr id="13323" name="Rectangle 47">
            <a:extLst>
              <a:ext uri="{FF2B5EF4-FFF2-40B4-BE49-F238E27FC236}">
                <a16:creationId xmlns:a16="http://schemas.microsoft.com/office/drawing/2014/main" id="{2A2B3882-2777-4E7A-9515-459D026BAE50}"/>
              </a:ext>
            </a:extLst>
          </p:cNvPr>
          <p:cNvSpPr/>
          <p:nvPr>
            <p:custDataLst>
              <p:tags r:id="rId10"/>
            </p:custDataLst>
          </p:nvPr>
        </p:nvSpPr>
        <p:spPr>
          <a:xfrm>
            <a:off x="5763896" y="4520890"/>
            <a:ext cx="4550290" cy="402492"/>
          </a:xfrm>
          <a:prstGeom prst="rect">
            <a:avLst/>
          </a:prstGeom>
          <a:noFill/>
          <a:ln>
            <a:noFill/>
            <a:miter lim="800000"/>
          </a:ln>
        </p:spPr>
        <p:txBody>
          <a:bodyPr wrap="square">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r>
              <a:rPr lang="fr-CA" sz="2000" b="1">
                <a:ln w="9525" cap="flat" cmpd="sng" algn="ctr">
                  <a:noFill/>
                  <a:prstDash val="solid"/>
                  <a:round/>
                  <a:headEnd type="none" w="med" len="med"/>
                  <a:tailEnd type="none" w="med" len="med"/>
                </a:ln>
                <a:solidFill>
                  <a:srgbClr val="0D1E42"/>
                </a:solidFill>
                <a:cs typeface="Arial"/>
                <a:sym typeface="Wingdings"/>
              </a:rPr>
              <a:t>GUIDE DE RÉPONSE JURIDIQUE</a:t>
            </a:r>
          </a:p>
        </p:txBody>
      </p:sp>
      <p:sp>
        <p:nvSpPr>
          <p:cNvPr id="13324" name="Rectangle 48">
            <a:extLst>
              <a:ext uri="{FF2B5EF4-FFF2-40B4-BE49-F238E27FC236}">
                <a16:creationId xmlns:a16="http://schemas.microsoft.com/office/drawing/2014/main" id="{980F9260-D3E3-4362-9D73-B3DEC0403D74}"/>
              </a:ext>
            </a:extLst>
          </p:cNvPr>
          <p:cNvSpPr/>
          <p:nvPr>
            <p:custDataLst>
              <p:tags r:id="rId11"/>
            </p:custDataLst>
          </p:nvPr>
        </p:nvSpPr>
        <p:spPr>
          <a:xfrm>
            <a:off x="5773723" y="5195888"/>
            <a:ext cx="4660358" cy="402492"/>
          </a:xfrm>
          <a:prstGeom prst="rect">
            <a:avLst/>
          </a:prstGeom>
          <a:noFill/>
          <a:ln>
            <a:noFill/>
            <a:miter lim="800000"/>
          </a:ln>
        </p:spPr>
        <p:txBody>
          <a:bodyPr wrap="square">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r>
              <a:rPr lang="fr-CA" sz="2000" b="1">
                <a:ln w="9525" cap="flat" cmpd="sng" algn="ctr">
                  <a:noFill/>
                  <a:prstDash val="solid"/>
                  <a:round/>
                  <a:headEnd type="none" w="med" len="med"/>
                  <a:tailEnd type="none" w="med" len="med"/>
                </a:ln>
                <a:solidFill>
                  <a:srgbClr val="0D1E42"/>
                </a:solidFill>
                <a:cs typeface="Arial"/>
                <a:sym typeface="Wingdings"/>
              </a:rPr>
              <a:t>Matériel supplémentaire</a:t>
            </a:r>
          </a:p>
        </p:txBody>
      </p:sp>
      <p:sp>
        <p:nvSpPr>
          <p:cNvPr id="13325" name="Rectangle 32">
            <a:extLst>
              <a:ext uri="{FF2B5EF4-FFF2-40B4-BE49-F238E27FC236}">
                <a16:creationId xmlns:a16="http://schemas.microsoft.com/office/drawing/2014/main" id="{E545D5E3-A9D0-42B9-9693-D49C557E5BA8}"/>
              </a:ext>
            </a:extLst>
          </p:cNvPr>
          <p:cNvSpPr/>
          <p:nvPr>
            <p:custDataLst>
              <p:tags r:id="rId12"/>
            </p:custDataLst>
          </p:nvPr>
        </p:nvSpPr>
        <p:spPr>
          <a:xfrm>
            <a:off x="2079625" y="307975"/>
            <a:ext cx="10891838" cy="701675"/>
          </a:xfrm>
          <a:prstGeom prst="rect">
            <a:avLst/>
          </a:prstGeom>
          <a:noFill/>
          <a:ln>
            <a:noFill/>
            <a:miter lim="800000"/>
          </a:ln>
        </p:spPr>
        <p:txBody>
          <a:bodyPr>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algn="ctr" defTabSz="514350">
              <a:lnSpc>
                <a:spcPct val="90000"/>
              </a:lnSpc>
            </a:pPr>
            <a:r>
              <a:rPr lang="fr-CA" sz="4400" b="1">
                <a:ln w="9525" cap="flat" cmpd="sng" algn="ctr">
                  <a:noFill/>
                  <a:prstDash val="solid"/>
                  <a:round/>
                  <a:headEnd type="none" w="med" len="med"/>
                  <a:tailEnd type="none" w="med" len="med"/>
                </a:ln>
                <a:solidFill>
                  <a:srgbClr val="0D1E42"/>
                </a:solidFill>
                <a:cs typeface="Arial"/>
                <a:sym typeface="Wingdings"/>
              </a:rPr>
              <a:t>Table des matières</a:t>
            </a:r>
          </a:p>
        </p:txBody>
      </p:sp>
      <p:sp>
        <p:nvSpPr>
          <p:cNvPr id="13327" name="Rectangle 49">
            <a:extLst>
              <a:ext uri="{FF2B5EF4-FFF2-40B4-BE49-F238E27FC236}">
                <a16:creationId xmlns:a16="http://schemas.microsoft.com/office/drawing/2014/main" id="{9143186A-3B48-4C96-877C-7CF609B005B1}"/>
              </a:ext>
            </a:extLst>
          </p:cNvPr>
          <p:cNvSpPr/>
          <p:nvPr>
            <p:custDataLst>
              <p:tags r:id="rId13"/>
            </p:custDataLst>
          </p:nvPr>
        </p:nvSpPr>
        <p:spPr>
          <a:xfrm>
            <a:off x="9448800" y="5824538"/>
            <a:ext cx="2728913" cy="1016000"/>
          </a:xfrm>
          <a:prstGeom prst="rect">
            <a:avLst/>
          </a:prstGeom>
          <a:solidFill>
            <a:srgbClr val="FFFFFF"/>
          </a:solidFill>
          <a:ln w="12700" cap="flat" cmpd="sng" algn="ctr">
            <a:solidFill>
              <a:srgbClr val="FFFFFF"/>
            </a:solidFill>
            <a:prstDash val="solid"/>
            <a:miter lim="800000"/>
            <a:headEnd type="none" w="med" len="med"/>
            <a:tailEnd type="none" w="med" len="med"/>
          </a:ln>
        </p:spPr>
        <p:txBody>
          <a:bodyPr anchor="ctr"/>
          <a:lstStyle/>
          <a:p>
            <a:pPr algn="ctr" fontAlgn="auto">
              <a:buSzTx/>
            </a:pPr>
            <a:endParaRPr lang="en-CA">
              <a:solidFill>
                <a:schemeClr val="lt1"/>
              </a:solidFill>
              <a:latin typeface="+mn-lt"/>
              <a:cs typeface="+mn-cs"/>
            </a:endParaRPr>
          </a:p>
        </p:txBody>
      </p:sp>
      <p:pic>
        <p:nvPicPr>
          <p:cNvPr id="8208" name="Picture 50">
            <a:extLst>
              <a:ext uri="{FF2B5EF4-FFF2-40B4-BE49-F238E27FC236}">
                <a16:creationId xmlns:a16="http://schemas.microsoft.com/office/drawing/2014/main" id="{F8AAFF46-4FC2-4A03-AC36-5DDE926D74F9}"/>
              </a:ext>
            </a:extLst>
          </p:cNvPr>
          <p:cNvPicPr>
            <a:picLocks noChangeAspect="1" noChangeArrowheads="1"/>
          </p:cNvPicPr>
          <p:nvPr>
            <p:custDataLst>
              <p:tags r:id="rId14"/>
            </p:custDataLst>
          </p:nvPr>
        </p:nvPicPr>
        <p:blipFill>
          <a:blip r:embed="rId37">
            <a:extLst>
              <a:ext uri="{28A0092B-C50C-407E-A947-70E740481C1C}">
                <a14:useLocalDpi xmlns:a14="http://schemas.microsoft.com/office/drawing/2010/main" val="0"/>
              </a:ext>
            </a:extLst>
          </a:blip>
          <a:srcRect/>
          <a:stretch>
            <a:fillRect/>
          </a:stretch>
        </p:blipFill>
        <p:spPr bwMode="auto">
          <a:xfrm rot="2580000">
            <a:off x="10704513" y="5678488"/>
            <a:ext cx="12096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209" name="Slide Number Placeholder 1">
            <a:extLst>
              <a:ext uri="{FF2B5EF4-FFF2-40B4-BE49-F238E27FC236}">
                <a16:creationId xmlns:a16="http://schemas.microsoft.com/office/drawing/2014/main" id="{87DEBA1B-C10F-444D-9B33-BC1291FF3658}"/>
              </a:ext>
            </a:extLst>
          </p:cNvPr>
          <p:cNvSpPr>
            <a:spLocks noChangeArrowheads="1"/>
          </p:cNvSpPr>
          <p:nvPr>
            <p:custDataLst>
              <p:tags r:id="rId15"/>
            </p:custDataLst>
          </p:nvPr>
        </p:nvSpPr>
        <p:spPr bwMode="auto">
          <a:xfrm>
            <a:off x="10616365" y="6021388"/>
            <a:ext cx="51685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r"/>
            <a:fld id="{E59F2A8D-FA97-48A6-A2DF-AEA4B47A2B84}" type="slidenum">
              <a:rPr lang="en-US" altLang="fr-FR" sz="1600">
                <a:solidFill>
                  <a:srgbClr val="002060"/>
                </a:solidFill>
                <a:cs typeface="Arial" panose="020B0604020202020204" pitchFamily="34" charset="0"/>
              </a:rPr>
              <a:pPr algn="r"/>
              <a:t>19</a:t>
            </a:fld>
            <a:endParaRPr lang="en-US" altLang="fr-FR" sz="1200">
              <a:solidFill>
                <a:srgbClr val="002060"/>
              </a:solidFill>
              <a:cs typeface="Arial" panose="020B0604020202020204" pitchFamily="34" charset="0"/>
            </a:endParaRPr>
          </a:p>
        </p:txBody>
      </p:sp>
      <p:sp>
        <p:nvSpPr>
          <p:cNvPr id="8210" name="Arrow: Pentagon 1">
            <a:extLst>
              <a:ext uri="{FF2B5EF4-FFF2-40B4-BE49-F238E27FC236}">
                <a16:creationId xmlns:a16="http://schemas.microsoft.com/office/drawing/2014/main" id="{8944B94C-3BB8-49D2-80A4-9CE7A16F53B8}"/>
              </a:ext>
            </a:extLst>
          </p:cNvPr>
          <p:cNvSpPr>
            <a:spLocks noChangeArrowheads="1"/>
          </p:cNvSpPr>
          <p:nvPr>
            <p:custDataLst>
              <p:tags r:id="rId16"/>
            </p:custDataLst>
          </p:nvPr>
        </p:nvSpPr>
        <p:spPr bwMode="auto">
          <a:xfrm>
            <a:off x="4502150" y="2449513"/>
            <a:ext cx="1063625" cy="563562"/>
          </a:xfrm>
          <a:prstGeom prst="homePlate">
            <a:avLst>
              <a:gd name="adj" fmla="val 50093"/>
            </a:avLst>
          </a:prstGeom>
          <a:solidFill>
            <a:srgbClr val="4F9F7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endParaRPr lang="fr-FR" altLang="fr-FR">
              <a:solidFill>
                <a:srgbClr val="FFFFFF"/>
              </a:solidFill>
              <a:cs typeface="Arial" panose="020B0604020202020204" pitchFamily="34" charset="0"/>
            </a:endParaRPr>
          </a:p>
        </p:txBody>
      </p:sp>
      <p:sp>
        <p:nvSpPr>
          <p:cNvPr id="8211" name="Arrow: Pentagon 1">
            <a:extLst>
              <a:ext uri="{FF2B5EF4-FFF2-40B4-BE49-F238E27FC236}">
                <a16:creationId xmlns:a16="http://schemas.microsoft.com/office/drawing/2014/main" id="{734834CD-BC35-4A2C-A46F-238CCE3E22F9}"/>
              </a:ext>
            </a:extLst>
          </p:cNvPr>
          <p:cNvSpPr>
            <a:spLocks noChangeArrowheads="1"/>
          </p:cNvSpPr>
          <p:nvPr>
            <p:custDataLst>
              <p:tags r:id="rId17"/>
            </p:custDataLst>
          </p:nvPr>
        </p:nvSpPr>
        <p:spPr bwMode="auto">
          <a:xfrm>
            <a:off x="4503738" y="1158875"/>
            <a:ext cx="1063625" cy="563563"/>
          </a:xfrm>
          <a:prstGeom prst="homePlate">
            <a:avLst>
              <a:gd name="adj" fmla="val 50093"/>
            </a:avLst>
          </a:prstGeom>
          <a:solidFill>
            <a:srgbClr val="761F4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endParaRPr lang="fr-FR" altLang="fr-FR">
              <a:solidFill>
                <a:srgbClr val="FFFFFF"/>
              </a:solidFill>
              <a:cs typeface="Arial" panose="020B0604020202020204" pitchFamily="34" charset="0"/>
            </a:endParaRPr>
          </a:p>
        </p:txBody>
      </p:sp>
      <p:sp>
        <p:nvSpPr>
          <p:cNvPr id="8212" name="Arrow: Pentagon 1">
            <a:extLst>
              <a:ext uri="{FF2B5EF4-FFF2-40B4-BE49-F238E27FC236}">
                <a16:creationId xmlns:a16="http://schemas.microsoft.com/office/drawing/2014/main" id="{2E3D6932-ED2E-49AB-A207-4EE7AFEDA89D}"/>
              </a:ext>
            </a:extLst>
          </p:cNvPr>
          <p:cNvSpPr>
            <a:spLocks noChangeArrowheads="1"/>
          </p:cNvSpPr>
          <p:nvPr>
            <p:custDataLst>
              <p:tags r:id="rId18"/>
            </p:custDataLst>
          </p:nvPr>
        </p:nvSpPr>
        <p:spPr bwMode="auto">
          <a:xfrm>
            <a:off x="4502150" y="3084513"/>
            <a:ext cx="1063625" cy="565150"/>
          </a:xfrm>
          <a:prstGeom prst="homePlate">
            <a:avLst>
              <a:gd name="adj" fmla="val 49952"/>
            </a:avLst>
          </a:prstGeom>
          <a:solidFill>
            <a:srgbClr val="D6A05B"/>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endParaRPr lang="fr-FR" altLang="fr-FR">
              <a:solidFill>
                <a:srgbClr val="FFFFFF"/>
              </a:solidFill>
              <a:cs typeface="Arial" panose="020B0604020202020204" pitchFamily="34" charset="0"/>
            </a:endParaRPr>
          </a:p>
        </p:txBody>
      </p:sp>
      <p:sp>
        <p:nvSpPr>
          <p:cNvPr id="8213" name="Arrow: Pentagon 1">
            <a:extLst>
              <a:ext uri="{FF2B5EF4-FFF2-40B4-BE49-F238E27FC236}">
                <a16:creationId xmlns:a16="http://schemas.microsoft.com/office/drawing/2014/main" id="{96B3CBA9-4898-4266-98C8-D6459BE09170}"/>
              </a:ext>
            </a:extLst>
          </p:cNvPr>
          <p:cNvSpPr>
            <a:spLocks noChangeArrowheads="1"/>
          </p:cNvSpPr>
          <p:nvPr>
            <p:custDataLst>
              <p:tags r:id="rId19"/>
            </p:custDataLst>
          </p:nvPr>
        </p:nvSpPr>
        <p:spPr bwMode="auto">
          <a:xfrm>
            <a:off x="4502150" y="3757613"/>
            <a:ext cx="1063625" cy="563562"/>
          </a:xfrm>
          <a:prstGeom prst="homePlate">
            <a:avLst>
              <a:gd name="adj" fmla="val 50093"/>
            </a:avLst>
          </a:prstGeom>
          <a:solidFill>
            <a:srgbClr val="005E9E"/>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endParaRPr lang="fr-FR" altLang="fr-FR">
              <a:solidFill>
                <a:srgbClr val="FFFFFF"/>
              </a:solidFill>
              <a:cs typeface="Arial" panose="020B0604020202020204" pitchFamily="34" charset="0"/>
            </a:endParaRPr>
          </a:p>
        </p:txBody>
      </p:sp>
      <p:sp>
        <p:nvSpPr>
          <p:cNvPr id="8214" name="Arrow: Pentagon 1">
            <a:extLst>
              <a:ext uri="{FF2B5EF4-FFF2-40B4-BE49-F238E27FC236}">
                <a16:creationId xmlns:a16="http://schemas.microsoft.com/office/drawing/2014/main" id="{994403C4-7B10-4A24-9CD6-257060A7DF46}"/>
              </a:ext>
            </a:extLst>
          </p:cNvPr>
          <p:cNvSpPr>
            <a:spLocks noChangeArrowheads="1"/>
          </p:cNvSpPr>
          <p:nvPr>
            <p:custDataLst>
              <p:tags r:id="rId20"/>
            </p:custDataLst>
          </p:nvPr>
        </p:nvSpPr>
        <p:spPr bwMode="auto">
          <a:xfrm>
            <a:off x="4497388" y="4429125"/>
            <a:ext cx="1063625" cy="565150"/>
          </a:xfrm>
          <a:prstGeom prst="homePlate">
            <a:avLst>
              <a:gd name="adj" fmla="val 49952"/>
            </a:avLst>
          </a:prstGeom>
          <a:solidFill>
            <a:srgbClr val="A9433C"/>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endParaRPr lang="fr-FR" altLang="fr-FR">
              <a:solidFill>
                <a:srgbClr val="FFFFFF"/>
              </a:solidFill>
              <a:cs typeface="Arial" panose="020B0604020202020204" pitchFamily="34" charset="0"/>
            </a:endParaRPr>
          </a:p>
        </p:txBody>
      </p:sp>
      <p:sp>
        <p:nvSpPr>
          <p:cNvPr id="8215" name="Arrow: Pentagon 1">
            <a:extLst>
              <a:ext uri="{FF2B5EF4-FFF2-40B4-BE49-F238E27FC236}">
                <a16:creationId xmlns:a16="http://schemas.microsoft.com/office/drawing/2014/main" id="{15BEB41F-747F-4094-BCED-AB53CE8EA2FF}"/>
              </a:ext>
            </a:extLst>
          </p:cNvPr>
          <p:cNvSpPr>
            <a:spLocks noChangeArrowheads="1"/>
          </p:cNvSpPr>
          <p:nvPr>
            <p:custDataLst>
              <p:tags r:id="rId21"/>
            </p:custDataLst>
          </p:nvPr>
        </p:nvSpPr>
        <p:spPr bwMode="auto">
          <a:xfrm>
            <a:off x="4492625" y="5102225"/>
            <a:ext cx="1063625" cy="563563"/>
          </a:xfrm>
          <a:prstGeom prst="homePlate">
            <a:avLst>
              <a:gd name="adj" fmla="val 50093"/>
            </a:avLst>
          </a:prstGeom>
          <a:solidFill>
            <a:srgbClr val="346A4B"/>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endParaRPr lang="fr-FR" altLang="fr-FR">
              <a:solidFill>
                <a:srgbClr val="FFFFFF"/>
              </a:solidFill>
              <a:cs typeface="Arial" panose="020B0604020202020204" pitchFamily="34" charset="0"/>
            </a:endParaRPr>
          </a:p>
        </p:txBody>
      </p:sp>
      <p:sp>
        <p:nvSpPr>
          <p:cNvPr id="8216" name="Arrow: Chevron 2">
            <a:extLst>
              <a:ext uri="{FF2B5EF4-FFF2-40B4-BE49-F238E27FC236}">
                <a16:creationId xmlns:a16="http://schemas.microsoft.com/office/drawing/2014/main" id="{512DFB67-9E23-4EA2-9021-EA516F735379}"/>
              </a:ext>
            </a:extLst>
          </p:cNvPr>
          <p:cNvSpPr>
            <a:spLocks noChangeArrowheads="1"/>
          </p:cNvSpPr>
          <p:nvPr>
            <p:custDataLst>
              <p:tags r:id="rId22"/>
            </p:custDataLst>
          </p:nvPr>
        </p:nvSpPr>
        <p:spPr bwMode="auto">
          <a:xfrm>
            <a:off x="5445125" y="1817688"/>
            <a:ext cx="6307388" cy="538171"/>
          </a:xfrm>
          <a:prstGeom prst="chevron">
            <a:avLst>
              <a:gd name="adj" fmla="val 49880"/>
            </a:avLst>
          </a:prstGeom>
          <a:noFill/>
          <a:ln w="38100" algn="ctr">
            <a:solidFill>
              <a:srgbClr val="00365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endParaRPr lang="fr-FR" altLang="fr-FR">
              <a:solidFill>
                <a:srgbClr val="282F39"/>
              </a:solidFill>
              <a:cs typeface="Arial" panose="020B0604020202020204" pitchFamily="34" charset="0"/>
            </a:endParaRPr>
          </a:p>
        </p:txBody>
      </p:sp>
      <p:sp>
        <p:nvSpPr>
          <p:cNvPr id="8217" name="Arrow: Chevron 2">
            <a:extLst>
              <a:ext uri="{FF2B5EF4-FFF2-40B4-BE49-F238E27FC236}">
                <a16:creationId xmlns:a16="http://schemas.microsoft.com/office/drawing/2014/main" id="{8EC3E71B-4E6E-4A9E-B032-2509EB379228}"/>
              </a:ext>
            </a:extLst>
          </p:cNvPr>
          <p:cNvSpPr>
            <a:spLocks noChangeArrowheads="1"/>
          </p:cNvSpPr>
          <p:nvPr>
            <p:custDataLst>
              <p:tags r:id="rId23"/>
            </p:custDataLst>
          </p:nvPr>
        </p:nvSpPr>
        <p:spPr bwMode="auto">
          <a:xfrm>
            <a:off x="5445125" y="2476500"/>
            <a:ext cx="6307388" cy="511024"/>
          </a:xfrm>
          <a:prstGeom prst="chevron">
            <a:avLst>
              <a:gd name="adj" fmla="val 49973"/>
            </a:avLst>
          </a:prstGeom>
          <a:noFill/>
          <a:ln w="38100" algn="ctr">
            <a:solidFill>
              <a:srgbClr val="4F9F7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endParaRPr lang="fr-FR" altLang="fr-FR">
              <a:solidFill>
                <a:srgbClr val="282F39"/>
              </a:solidFill>
              <a:cs typeface="Arial" panose="020B0604020202020204" pitchFamily="34" charset="0"/>
            </a:endParaRPr>
          </a:p>
        </p:txBody>
      </p:sp>
      <p:sp>
        <p:nvSpPr>
          <p:cNvPr id="8218" name="Arrow: Chevron 2">
            <a:extLst>
              <a:ext uri="{FF2B5EF4-FFF2-40B4-BE49-F238E27FC236}">
                <a16:creationId xmlns:a16="http://schemas.microsoft.com/office/drawing/2014/main" id="{55C24CC3-5722-4DBE-94E0-D521E02480FD}"/>
              </a:ext>
            </a:extLst>
          </p:cNvPr>
          <p:cNvSpPr>
            <a:spLocks noChangeArrowheads="1"/>
          </p:cNvSpPr>
          <p:nvPr>
            <p:custDataLst>
              <p:tags r:id="rId24"/>
            </p:custDataLst>
          </p:nvPr>
        </p:nvSpPr>
        <p:spPr bwMode="auto">
          <a:xfrm>
            <a:off x="5445125" y="3121025"/>
            <a:ext cx="6307388" cy="514218"/>
          </a:xfrm>
          <a:prstGeom prst="chevron">
            <a:avLst>
              <a:gd name="adj" fmla="val 50101"/>
            </a:avLst>
          </a:prstGeom>
          <a:noFill/>
          <a:ln w="38100" algn="ctr">
            <a:solidFill>
              <a:srgbClr val="D6A05B"/>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endParaRPr lang="fr-FR" altLang="fr-FR">
              <a:solidFill>
                <a:srgbClr val="282F39"/>
              </a:solidFill>
              <a:cs typeface="Arial" panose="020B0604020202020204" pitchFamily="34" charset="0"/>
            </a:endParaRPr>
          </a:p>
        </p:txBody>
      </p:sp>
      <p:sp>
        <p:nvSpPr>
          <p:cNvPr id="8219" name="Arrow: Chevron 2">
            <a:extLst>
              <a:ext uri="{FF2B5EF4-FFF2-40B4-BE49-F238E27FC236}">
                <a16:creationId xmlns:a16="http://schemas.microsoft.com/office/drawing/2014/main" id="{62A6A80F-851F-4F6C-A6F8-A2CC60F0943E}"/>
              </a:ext>
            </a:extLst>
          </p:cNvPr>
          <p:cNvSpPr>
            <a:spLocks noChangeArrowheads="1"/>
          </p:cNvSpPr>
          <p:nvPr>
            <p:custDataLst>
              <p:tags r:id="rId25"/>
            </p:custDataLst>
          </p:nvPr>
        </p:nvSpPr>
        <p:spPr bwMode="auto">
          <a:xfrm>
            <a:off x="5445125" y="3776663"/>
            <a:ext cx="6307388" cy="534978"/>
          </a:xfrm>
          <a:prstGeom prst="chevron">
            <a:avLst>
              <a:gd name="adj" fmla="val 50051"/>
            </a:avLst>
          </a:prstGeom>
          <a:noFill/>
          <a:ln w="38100" algn="ctr">
            <a:solidFill>
              <a:srgbClr val="005E9E"/>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endParaRPr lang="fr-FR" altLang="fr-FR">
              <a:solidFill>
                <a:srgbClr val="282F39"/>
              </a:solidFill>
              <a:cs typeface="Arial" panose="020B0604020202020204" pitchFamily="34" charset="0"/>
            </a:endParaRPr>
          </a:p>
        </p:txBody>
      </p:sp>
      <p:sp>
        <p:nvSpPr>
          <p:cNvPr id="8220" name="Arrow: Chevron 2">
            <a:extLst>
              <a:ext uri="{FF2B5EF4-FFF2-40B4-BE49-F238E27FC236}">
                <a16:creationId xmlns:a16="http://schemas.microsoft.com/office/drawing/2014/main" id="{F450EF04-E8B3-45D3-9775-6AF877C7E22D}"/>
              </a:ext>
            </a:extLst>
          </p:cNvPr>
          <p:cNvSpPr>
            <a:spLocks noChangeArrowheads="1"/>
          </p:cNvSpPr>
          <p:nvPr>
            <p:custDataLst>
              <p:tags r:id="rId26"/>
            </p:custDataLst>
          </p:nvPr>
        </p:nvSpPr>
        <p:spPr bwMode="auto">
          <a:xfrm>
            <a:off x="5445125" y="4460875"/>
            <a:ext cx="6307388" cy="507830"/>
          </a:xfrm>
          <a:prstGeom prst="chevron">
            <a:avLst>
              <a:gd name="adj" fmla="val 49933"/>
            </a:avLst>
          </a:prstGeom>
          <a:noFill/>
          <a:ln w="38100" algn="ctr">
            <a:solidFill>
              <a:srgbClr val="A9433C"/>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endParaRPr lang="fr-FR" altLang="fr-FR">
              <a:solidFill>
                <a:srgbClr val="282F39"/>
              </a:solidFill>
              <a:cs typeface="Arial" panose="020B0604020202020204" pitchFamily="34" charset="0"/>
            </a:endParaRPr>
          </a:p>
        </p:txBody>
      </p:sp>
      <p:sp>
        <p:nvSpPr>
          <p:cNvPr id="8221" name="Arrow: Chevron 2">
            <a:extLst>
              <a:ext uri="{FF2B5EF4-FFF2-40B4-BE49-F238E27FC236}">
                <a16:creationId xmlns:a16="http://schemas.microsoft.com/office/drawing/2014/main" id="{73761AE8-A864-482D-A5E6-CB2510DCC798}"/>
              </a:ext>
            </a:extLst>
          </p:cNvPr>
          <p:cNvSpPr>
            <a:spLocks noChangeArrowheads="1"/>
          </p:cNvSpPr>
          <p:nvPr>
            <p:custDataLst>
              <p:tags r:id="rId27"/>
            </p:custDataLst>
          </p:nvPr>
        </p:nvSpPr>
        <p:spPr bwMode="auto">
          <a:xfrm>
            <a:off x="5451475" y="5121274"/>
            <a:ext cx="6307388" cy="536575"/>
          </a:xfrm>
          <a:prstGeom prst="chevron">
            <a:avLst>
              <a:gd name="adj" fmla="val 49986"/>
            </a:avLst>
          </a:prstGeom>
          <a:noFill/>
          <a:ln w="38100" algn="ctr">
            <a:solidFill>
              <a:srgbClr val="346A4B"/>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endParaRPr lang="fr-FR" altLang="fr-FR">
              <a:solidFill>
                <a:srgbClr val="282F39"/>
              </a:solidFill>
              <a:cs typeface="Arial" panose="020B0604020202020204" pitchFamily="34" charset="0"/>
            </a:endParaRPr>
          </a:p>
        </p:txBody>
      </p:sp>
      <p:sp>
        <p:nvSpPr>
          <p:cNvPr id="8222" name="Rectangle 11">
            <a:extLst>
              <a:ext uri="{FF2B5EF4-FFF2-40B4-BE49-F238E27FC236}">
                <a16:creationId xmlns:a16="http://schemas.microsoft.com/office/drawing/2014/main" id="{727F47D3-A059-4A68-AFDF-FC5D9E125B64}"/>
              </a:ext>
            </a:extLst>
          </p:cNvPr>
          <p:cNvSpPr>
            <a:spLocks noChangeArrowheads="1"/>
          </p:cNvSpPr>
          <p:nvPr>
            <p:custDataLst>
              <p:tags r:id="rId28"/>
            </p:custDataLst>
          </p:nvPr>
        </p:nvSpPr>
        <p:spPr bwMode="auto">
          <a:xfrm>
            <a:off x="4583113" y="1211263"/>
            <a:ext cx="782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r>
              <a:rPr lang="fr-CA" altLang="fr-FR" sz="2400" b="1">
                <a:solidFill>
                  <a:srgbClr val="FFFFFF"/>
                </a:solidFill>
                <a:latin typeface="Open Sans" panose="020B0606030504020204" pitchFamily="34" charset="0"/>
              </a:rPr>
              <a:t>1</a:t>
            </a:r>
          </a:p>
        </p:txBody>
      </p:sp>
      <p:sp>
        <p:nvSpPr>
          <p:cNvPr id="8223" name="TextBox 14">
            <a:extLst>
              <a:ext uri="{FF2B5EF4-FFF2-40B4-BE49-F238E27FC236}">
                <a16:creationId xmlns:a16="http://schemas.microsoft.com/office/drawing/2014/main" id="{8533E231-F255-4D09-B7BF-3CD1119D1DD7}"/>
              </a:ext>
            </a:extLst>
          </p:cNvPr>
          <p:cNvSpPr>
            <a:spLocks noChangeArrowheads="1"/>
          </p:cNvSpPr>
          <p:nvPr>
            <p:custDataLst>
              <p:tags r:id="rId29"/>
            </p:custDataLst>
          </p:nvPr>
        </p:nvSpPr>
        <p:spPr bwMode="auto">
          <a:xfrm>
            <a:off x="4543425" y="1908175"/>
            <a:ext cx="8620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r>
              <a:rPr lang="fr-CA" altLang="fr-FR" sz="2400" b="1">
                <a:solidFill>
                  <a:srgbClr val="FFFFFF"/>
                </a:solidFill>
                <a:latin typeface="Open Sans" panose="020B0606030504020204" pitchFamily="34" charset="0"/>
              </a:rPr>
              <a:t>2</a:t>
            </a:r>
          </a:p>
        </p:txBody>
      </p:sp>
      <p:sp>
        <p:nvSpPr>
          <p:cNvPr id="8224" name="TextBox 65">
            <a:extLst>
              <a:ext uri="{FF2B5EF4-FFF2-40B4-BE49-F238E27FC236}">
                <a16:creationId xmlns:a16="http://schemas.microsoft.com/office/drawing/2014/main" id="{99AD096A-D5C2-4F85-86CF-07BBF40A1E1B}"/>
              </a:ext>
            </a:extLst>
          </p:cNvPr>
          <p:cNvSpPr>
            <a:spLocks noChangeArrowheads="1"/>
          </p:cNvSpPr>
          <p:nvPr>
            <p:custDataLst>
              <p:tags r:id="rId30"/>
            </p:custDataLst>
          </p:nvPr>
        </p:nvSpPr>
        <p:spPr bwMode="auto">
          <a:xfrm>
            <a:off x="4543425" y="2535238"/>
            <a:ext cx="862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r>
              <a:rPr lang="fr-CA" altLang="fr-FR" sz="2400" b="1">
                <a:solidFill>
                  <a:srgbClr val="FFFFFF"/>
                </a:solidFill>
                <a:latin typeface="Open Sans" panose="020B0606030504020204" pitchFamily="34" charset="0"/>
              </a:rPr>
              <a:t>3</a:t>
            </a:r>
          </a:p>
        </p:txBody>
      </p:sp>
      <p:sp>
        <p:nvSpPr>
          <p:cNvPr id="8225" name="TextBox 66">
            <a:extLst>
              <a:ext uri="{FF2B5EF4-FFF2-40B4-BE49-F238E27FC236}">
                <a16:creationId xmlns:a16="http://schemas.microsoft.com/office/drawing/2014/main" id="{399E5AA2-B53C-4774-AB90-DCB6EC98EEBA}"/>
              </a:ext>
            </a:extLst>
          </p:cNvPr>
          <p:cNvSpPr>
            <a:spLocks noChangeArrowheads="1"/>
          </p:cNvSpPr>
          <p:nvPr>
            <p:custDataLst>
              <p:tags r:id="rId31"/>
            </p:custDataLst>
          </p:nvPr>
        </p:nvSpPr>
        <p:spPr bwMode="auto">
          <a:xfrm>
            <a:off x="4537075" y="3165475"/>
            <a:ext cx="862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r>
              <a:rPr lang="fr-CA" altLang="fr-FR" sz="2400" b="1">
                <a:solidFill>
                  <a:srgbClr val="FFFFFF"/>
                </a:solidFill>
                <a:latin typeface="Open Sans" panose="020B0606030504020204" pitchFamily="34" charset="0"/>
              </a:rPr>
              <a:t>4</a:t>
            </a:r>
          </a:p>
        </p:txBody>
      </p:sp>
      <p:sp>
        <p:nvSpPr>
          <p:cNvPr id="8226" name="TextBox 67">
            <a:extLst>
              <a:ext uri="{FF2B5EF4-FFF2-40B4-BE49-F238E27FC236}">
                <a16:creationId xmlns:a16="http://schemas.microsoft.com/office/drawing/2014/main" id="{DB626B2F-A3B0-4D5F-BF92-A49579043AFB}"/>
              </a:ext>
            </a:extLst>
          </p:cNvPr>
          <p:cNvSpPr>
            <a:spLocks noChangeArrowheads="1"/>
          </p:cNvSpPr>
          <p:nvPr>
            <p:custDataLst>
              <p:tags r:id="rId32"/>
            </p:custDataLst>
          </p:nvPr>
        </p:nvSpPr>
        <p:spPr bwMode="auto">
          <a:xfrm>
            <a:off x="4537075" y="3840163"/>
            <a:ext cx="8620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r>
              <a:rPr lang="fr-CA" altLang="fr-FR" sz="2400" b="1">
                <a:solidFill>
                  <a:srgbClr val="FFFFFF"/>
                </a:solidFill>
                <a:latin typeface="Open Sans" panose="020B0606030504020204" pitchFamily="34" charset="0"/>
              </a:rPr>
              <a:t>5</a:t>
            </a:r>
          </a:p>
        </p:txBody>
      </p:sp>
      <p:sp>
        <p:nvSpPr>
          <p:cNvPr id="8227" name="TextBox 68">
            <a:extLst>
              <a:ext uri="{FF2B5EF4-FFF2-40B4-BE49-F238E27FC236}">
                <a16:creationId xmlns:a16="http://schemas.microsoft.com/office/drawing/2014/main" id="{2A4AF6FF-C7D9-4F9E-B4E8-223790159521}"/>
              </a:ext>
            </a:extLst>
          </p:cNvPr>
          <p:cNvSpPr>
            <a:spLocks noChangeArrowheads="1"/>
          </p:cNvSpPr>
          <p:nvPr>
            <p:custDataLst>
              <p:tags r:id="rId33"/>
            </p:custDataLst>
          </p:nvPr>
        </p:nvSpPr>
        <p:spPr bwMode="auto">
          <a:xfrm>
            <a:off x="4543425" y="4518025"/>
            <a:ext cx="8620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r>
              <a:rPr lang="fr-CA" altLang="fr-FR" sz="2400" b="1">
                <a:solidFill>
                  <a:srgbClr val="FFFFFF"/>
                </a:solidFill>
                <a:latin typeface="Open Sans" panose="020B0606030504020204" pitchFamily="34" charset="0"/>
              </a:rPr>
              <a:t>6</a:t>
            </a:r>
          </a:p>
        </p:txBody>
      </p:sp>
      <p:sp>
        <p:nvSpPr>
          <p:cNvPr id="8228" name="TextBox 69">
            <a:extLst>
              <a:ext uri="{FF2B5EF4-FFF2-40B4-BE49-F238E27FC236}">
                <a16:creationId xmlns:a16="http://schemas.microsoft.com/office/drawing/2014/main" id="{5C091D7F-42F4-4086-B4CF-578377AB8A10}"/>
              </a:ext>
            </a:extLst>
          </p:cNvPr>
          <p:cNvSpPr>
            <a:spLocks noChangeArrowheads="1"/>
          </p:cNvSpPr>
          <p:nvPr>
            <p:custDataLst>
              <p:tags r:id="rId34"/>
            </p:custDataLst>
          </p:nvPr>
        </p:nvSpPr>
        <p:spPr bwMode="auto">
          <a:xfrm>
            <a:off x="4543425" y="5195888"/>
            <a:ext cx="862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r>
              <a:rPr lang="fr-CA" altLang="fr-FR" sz="2400" b="1">
                <a:solidFill>
                  <a:srgbClr val="FFFFFF"/>
                </a:solidFill>
                <a:latin typeface="Open Sans" panose="020B0606030504020204" pitchFamily="34" charset="0"/>
              </a:rPr>
              <a:t>7</a:t>
            </a:r>
          </a:p>
        </p:txBody>
      </p:sp>
    </p:spTree>
    <p:extLst>
      <p:ext uri="{BB962C8B-B14F-4D97-AF65-F5344CB8AC3E}">
        <p14:creationId xmlns:p14="http://schemas.microsoft.com/office/powerpoint/2010/main" val="165970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ext&#10;&#10;Description automatically generated">
            <a:extLst>
              <a:ext uri="{FF2B5EF4-FFF2-40B4-BE49-F238E27FC236}">
                <a16:creationId xmlns:a16="http://schemas.microsoft.com/office/drawing/2014/main" id="{0476C626-0DEC-7B56-CA41-16D39D9643F2}"/>
              </a:ext>
            </a:extLst>
          </p:cNvPr>
          <p:cNvPicPr>
            <a:picLocks noGrp="1" noChangeAspect="1"/>
          </p:cNvPicPr>
          <p:nvPr>
            <p:ph type="pic" idx="21"/>
          </p:nvPr>
        </p:nvPicPr>
        <p:blipFill rotWithShape="1">
          <a:blip r:embed="rId2"/>
          <a:srcRect/>
          <a:stretch/>
        </p:blipFill>
        <p:spPr>
          <a:xfrm>
            <a:off x="0" y="0"/>
            <a:ext cx="12192000" cy="6858000"/>
          </a:xfrm>
        </p:spPr>
      </p:pic>
    </p:spTree>
    <p:extLst>
      <p:ext uri="{BB962C8B-B14F-4D97-AF65-F5344CB8AC3E}">
        <p14:creationId xmlns:p14="http://schemas.microsoft.com/office/powerpoint/2010/main" val="30175743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0800000">
            <a:off x="0" y="0"/>
            <a:ext cx="12192000" cy="6867151"/>
          </a:xfrm>
          <a:prstGeom prst="rect">
            <a:avLst/>
          </a:prstGeom>
        </p:spPr>
      </p:pic>
      <p:sp>
        <p:nvSpPr>
          <p:cNvPr id="2" name="Title 1"/>
          <p:cNvSpPr>
            <a:spLocks noGrp="1"/>
          </p:cNvSpPr>
          <p:nvPr>
            <p:ph type="title"/>
          </p:nvPr>
        </p:nvSpPr>
        <p:spPr>
          <a:xfrm>
            <a:off x="941429" y="718555"/>
            <a:ext cx="7886700" cy="425885"/>
          </a:xfrm>
        </p:spPr>
        <p:txBody>
          <a:bodyPr>
            <a:normAutofit fontScale="90000"/>
          </a:bodyPr>
          <a:lstStyle/>
          <a:p>
            <a:r>
              <a:rPr lang="fr-CA" b="1">
                <a:latin typeface="+mn-lt"/>
                <a:ea typeface="+mn-ea"/>
                <a:cs typeface="+mn-cs"/>
              </a:rPr>
              <a:t>Mise en situation</a:t>
            </a:r>
          </a:p>
        </p:txBody>
      </p:sp>
      <p:sp>
        <p:nvSpPr>
          <p:cNvPr id="3" name="Content Placeholder 2"/>
          <p:cNvSpPr>
            <a:spLocks noGrp="1"/>
          </p:cNvSpPr>
          <p:nvPr>
            <p:ph idx="1"/>
          </p:nvPr>
        </p:nvSpPr>
        <p:spPr>
          <a:xfrm>
            <a:off x="941429" y="1602365"/>
            <a:ext cx="8216197" cy="3533035"/>
          </a:xfrm>
        </p:spPr>
        <p:txBody>
          <a:bodyPr>
            <a:normAutofit/>
          </a:bodyPr>
          <a:lstStyle/>
          <a:p>
            <a:pPr marL="0" indent="0">
              <a:spcBef>
                <a:spcPts val="0"/>
              </a:spcBef>
              <a:buNone/>
            </a:pPr>
            <a:r>
              <a:rPr lang="fr-CA" sz="2400"/>
              <a:t>Une nouvelle cliente vient vous voir pour demander le divorce de son époux des 10 dernières années. Le couple a trois enfants et ils vivent toujours ensemble dans la maison familiale. Le couple a immigré au Canada après la naissance des enfants. </a:t>
            </a:r>
          </a:p>
          <a:p>
            <a:pPr marL="0" indent="0">
              <a:spcBef>
                <a:spcPts val="0"/>
              </a:spcBef>
              <a:buNone/>
            </a:pPr>
            <a:endParaRPr lang="fr-CA" sz="2400"/>
          </a:p>
          <a:p>
            <a:pPr marL="0" indent="0">
              <a:spcBef>
                <a:spcPts val="0"/>
              </a:spcBef>
              <a:buNone/>
            </a:pPr>
            <a:r>
              <a:rPr lang="fr-CA" sz="2400"/>
              <a:t>Lorsque vous posez des questions générales sur les relations familiales, la cliente insiste sur le fait que tout va bien – elle veut simplement divorcer.  Elle hésite à donner des détails, répond souvent de manière abrupte à vos questions et semble parfois quelque peu hostile et agressive.</a:t>
            </a:r>
          </a:p>
        </p:txBody>
      </p:sp>
      <p:sp>
        <p:nvSpPr>
          <p:cNvPr id="4" name="Slide Number Placeholder 3"/>
          <p:cNvSpPr>
            <a:spLocks noGrp="1"/>
          </p:cNvSpPr>
          <p:nvPr>
            <p:ph type="sldNum" sz="quarter" idx="12"/>
          </p:nvPr>
        </p:nvSpPr>
        <p:spPr/>
        <p:txBody>
          <a:bodyPr/>
          <a:lstStyle/>
          <a:p>
            <a:fld id="{136009B4-2E8F-4E28-A58F-16FA64DB9128}" type="slidenum">
              <a:rPr lang="fr-CA" smtClean="0"/>
              <a:pPr/>
              <a:t>20</a:t>
            </a:fld>
            <a:endParaRPr lang="fr-CA"/>
          </a:p>
        </p:txBody>
      </p:sp>
      <p:sp>
        <p:nvSpPr>
          <p:cNvPr id="6" name="Rectangle 5"/>
          <p:cNvSpPr/>
          <p:nvPr/>
        </p:nvSpPr>
        <p:spPr>
          <a:xfrm>
            <a:off x="6728346" y="6186115"/>
            <a:ext cx="5463654" cy="681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rot="2632508">
            <a:off x="11133766" y="5881366"/>
            <a:ext cx="927517" cy="975902"/>
          </a:xfrm>
          <a:prstGeom prst="rect">
            <a:avLst/>
          </a:prstGeom>
        </p:spPr>
      </p:pic>
      <p:sp>
        <p:nvSpPr>
          <p:cNvPr id="8" name="Slide Number Placeholder 1"/>
          <p:cNvSpPr txBox="1">
            <a:spLocks/>
          </p:cNvSpPr>
          <p:nvPr/>
        </p:nvSpPr>
        <p:spPr>
          <a:xfrm>
            <a:off x="11051140" y="6136853"/>
            <a:ext cx="467092" cy="23553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fr-CA" sz="1600" smtClean="0">
                <a:solidFill>
                  <a:srgbClr val="002060"/>
                </a:solidFill>
              </a:rPr>
              <a:pPr/>
              <a:t>20</a:t>
            </a:fld>
            <a:endParaRPr lang="fr-CA">
              <a:solidFill>
                <a:srgbClr val="002060"/>
              </a:solidFill>
            </a:endParaRPr>
          </a:p>
        </p:txBody>
      </p:sp>
    </p:spTree>
    <p:extLst>
      <p:ext uri="{BB962C8B-B14F-4D97-AF65-F5344CB8AC3E}">
        <p14:creationId xmlns:p14="http://schemas.microsoft.com/office/powerpoint/2010/main" val="3422760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0" y="-16833"/>
            <a:ext cx="12192000" cy="2011355"/>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0" y="5098844"/>
            <a:ext cx="12192000" cy="1759156"/>
          </a:xfrm>
          <a:prstGeom prst="rect">
            <a:avLst/>
          </a:prstGeom>
        </p:spPr>
      </p:pic>
      <p:sp>
        <p:nvSpPr>
          <p:cNvPr id="2" name="Title 1"/>
          <p:cNvSpPr>
            <a:spLocks noGrp="1"/>
          </p:cNvSpPr>
          <p:nvPr>
            <p:ph type="title"/>
          </p:nvPr>
        </p:nvSpPr>
        <p:spPr>
          <a:xfrm>
            <a:off x="1937360" y="933615"/>
            <a:ext cx="9018739" cy="672289"/>
          </a:xfrm>
        </p:spPr>
        <p:txBody>
          <a:bodyPr>
            <a:normAutofit fontScale="90000"/>
          </a:bodyPr>
          <a:lstStyle/>
          <a:p>
            <a:pPr algn="ctr"/>
            <a:r>
              <a:rPr lang="fr-CA" sz="4000" b="1">
                <a:latin typeface="+mn-lt"/>
                <a:ea typeface="+mn-ea"/>
                <a:cs typeface="+mn-cs"/>
              </a:rPr>
              <a:t>Avant de commencer: quelques ressources clés</a:t>
            </a:r>
          </a:p>
        </p:txBody>
      </p:sp>
      <p:sp>
        <p:nvSpPr>
          <p:cNvPr id="7" name="Rectangle: Rounded Corners 123">
            <a:extLst>
              <a:ext uri="{FF2B5EF4-FFF2-40B4-BE49-F238E27FC236}">
                <a16:creationId xmlns:a16="http://schemas.microsoft.com/office/drawing/2014/main" id="{6FC88E1D-7D6D-4742-B0B4-17CF147A16BE}"/>
              </a:ext>
            </a:extLst>
          </p:cNvPr>
          <p:cNvSpPr/>
          <p:nvPr/>
        </p:nvSpPr>
        <p:spPr>
          <a:xfrm>
            <a:off x="1831581" y="1856104"/>
            <a:ext cx="8313545" cy="3871493"/>
          </a:xfrm>
          <a:prstGeom prst="roundRect">
            <a:avLst>
              <a:gd name="adj" fmla="val 10059"/>
            </a:avLst>
          </a:prstGeom>
          <a:solidFill>
            <a:srgbClr val="95C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2045004" y="2234657"/>
            <a:ext cx="8101991" cy="3489556"/>
          </a:xfrm>
        </p:spPr>
        <p:txBody>
          <a:bodyPr>
            <a:normAutofit lnSpcReduction="10000"/>
          </a:bodyPr>
          <a:lstStyle/>
          <a:p>
            <a:pPr marL="0" indent="0">
              <a:spcBef>
                <a:spcPts val="0"/>
              </a:spcBef>
              <a:buNone/>
            </a:pPr>
            <a:r>
              <a:rPr lang="fr-FR"/>
              <a:t>Les effets du traumatisme et la pratique tenant compte des traumatismes et de la violence</a:t>
            </a:r>
            <a:endParaRPr lang="en-US"/>
          </a:p>
          <a:p>
            <a:pPr marL="0" indent="0">
              <a:spcBef>
                <a:spcPts val="0"/>
              </a:spcBef>
              <a:buNone/>
            </a:pPr>
            <a:endParaRPr lang="fr-FR"/>
          </a:p>
          <a:p>
            <a:pPr marL="0" indent="0">
              <a:spcBef>
                <a:spcPts val="0"/>
              </a:spcBef>
              <a:buNone/>
            </a:pPr>
            <a:r>
              <a:rPr lang="fr-FR"/>
              <a:t>Comment intégrer la sécurité culturelle</a:t>
            </a:r>
          </a:p>
          <a:p>
            <a:pPr marL="0" indent="0">
              <a:spcBef>
                <a:spcPts val="0"/>
              </a:spcBef>
              <a:buNone/>
            </a:pPr>
            <a:endParaRPr lang="en-US"/>
          </a:p>
          <a:p>
            <a:pPr marL="0" indent="0">
              <a:spcBef>
                <a:spcPts val="0"/>
              </a:spcBef>
              <a:buNone/>
            </a:pPr>
            <a:r>
              <a:rPr lang="fr-FR"/>
              <a:t>Conseils pour une communication sûre et efficace</a:t>
            </a:r>
            <a:endParaRPr lang="en-US"/>
          </a:p>
          <a:p>
            <a:pPr marL="0" indent="0">
              <a:spcBef>
                <a:spcPts val="0"/>
              </a:spcBef>
              <a:buNone/>
            </a:pPr>
            <a:endParaRPr lang="en-US"/>
          </a:p>
          <a:p>
            <a:pPr marL="0" indent="0">
              <a:spcBef>
                <a:spcPts val="0"/>
              </a:spcBef>
              <a:buNone/>
            </a:pPr>
            <a:r>
              <a:rPr lang="fr-FR"/>
              <a:t>Raisons pour lesquelles votre client(e) pourrait ne pas révéler ses expériences de violence familiale</a:t>
            </a:r>
            <a:endParaRPr lang="en-US"/>
          </a:p>
          <a:p>
            <a:pPr marL="342900" indent="-342900">
              <a:spcBef>
                <a:spcPts val="0"/>
              </a:spcBef>
            </a:pPr>
            <a:endParaRPr lang="en-US" sz="2400"/>
          </a:p>
          <a:p>
            <a:endParaRPr lang="en-CA" sz="2400"/>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rot="2632508">
            <a:off x="10320986" y="5465981"/>
            <a:ext cx="1208617" cy="1270174"/>
          </a:xfrm>
          <a:prstGeom prst="rect">
            <a:avLst/>
          </a:prstGeom>
        </p:spPr>
      </p:pic>
      <p:sp>
        <p:nvSpPr>
          <p:cNvPr id="10" name="Rectangle 9"/>
          <p:cNvSpPr/>
          <p:nvPr/>
        </p:nvSpPr>
        <p:spPr>
          <a:xfrm>
            <a:off x="10363016" y="5793756"/>
            <a:ext cx="418704" cy="369332"/>
          </a:xfrm>
          <a:prstGeom prst="rect">
            <a:avLst/>
          </a:prstGeom>
        </p:spPr>
        <p:txBody>
          <a:bodyPr wrap="none">
            <a:spAutoFit/>
          </a:bodyPr>
          <a:lstStyle/>
          <a:p>
            <a:fld id="{136009B4-2E8F-4E28-A58F-16FA64DB9128}" type="slidenum">
              <a:rPr lang="en-US"/>
              <a:pPr/>
              <a:t>21</a:t>
            </a:fld>
            <a:endParaRPr lang="en-CA"/>
          </a:p>
        </p:txBody>
      </p:sp>
    </p:spTree>
    <p:extLst>
      <p:ext uri="{BB962C8B-B14F-4D97-AF65-F5344CB8AC3E}">
        <p14:creationId xmlns:p14="http://schemas.microsoft.com/office/powerpoint/2010/main" val="938676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67151"/>
          </a:xfrm>
          <a:prstGeom prst="rect">
            <a:avLst/>
          </a:prstGeom>
        </p:spPr>
      </p:pic>
      <p:sp>
        <p:nvSpPr>
          <p:cNvPr id="2" name="Title 1"/>
          <p:cNvSpPr>
            <a:spLocks noGrp="1"/>
          </p:cNvSpPr>
          <p:nvPr>
            <p:ph type="title"/>
          </p:nvPr>
        </p:nvSpPr>
        <p:spPr>
          <a:xfrm>
            <a:off x="2993921" y="2076597"/>
            <a:ext cx="8763811" cy="1132397"/>
          </a:xfrm>
        </p:spPr>
        <p:txBody>
          <a:bodyPr>
            <a:noAutofit/>
          </a:bodyPr>
          <a:lstStyle/>
          <a:p>
            <a:r>
              <a:rPr lang="fr-FR" sz="3600" b="1">
                <a:solidFill>
                  <a:srgbClr val="761F42"/>
                </a:solidFill>
                <a:latin typeface="+mn-lt"/>
                <a:ea typeface="+mn-ea"/>
                <a:cs typeface="+mn-cs"/>
              </a:rPr>
              <a:t>« A » : Avoir une discussion initiale sur la violence familiale</a:t>
            </a:r>
            <a:br>
              <a:rPr lang="en-CA" sz="3600" b="1">
                <a:solidFill>
                  <a:srgbClr val="0D1E42"/>
                </a:solidFill>
                <a:latin typeface="+mn-lt"/>
              </a:rPr>
            </a:br>
            <a:endParaRPr lang="en-CA" sz="3600" b="1">
              <a:solidFill>
                <a:srgbClr val="0D1E42"/>
              </a:solidFill>
              <a:latin typeface="+mn-lt"/>
            </a:endParaRPr>
          </a:p>
        </p:txBody>
      </p:sp>
      <p:sp>
        <p:nvSpPr>
          <p:cNvPr id="3" name="Content Placeholder 2"/>
          <p:cNvSpPr>
            <a:spLocks noGrp="1"/>
          </p:cNvSpPr>
          <p:nvPr>
            <p:ph idx="1"/>
          </p:nvPr>
        </p:nvSpPr>
        <p:spPr>
          <a:xfrm>
            <a:off x="2993921" y="3185942"/>
            <a:ext cx="8668987" cy="1979616"/>
          </a:xfrm>
        </p:spPr>
        <p:txBody>
          <a:bodyPr>
            <a:normAutofit fontScale="92500" lnSpcReduction="20000"/>
          </a:bodyPr>
          <a:lstStyle/>
          <a:p>
            <a:pPr marL="0" indent="0">
              <a:lnSpc>
                <a:spcPct val="100000"/>
              </a:lnSpc>
              <a:spcBef>
                <a:spcPts val="0"/>
              </a:spcBef>
              <a:buNone/>
            </a:pPr>
            <a:r>
              <a:rPr lang="fr-FR" sz="2600" b="1"/>
              <a:t>« Je veux vous parler de la violence familiale. Il s’agit d’un sujet que j’aborde avec </a:t>
            </a:r>
            <a:r>
              <a:rPr lang="fr-FR" sz="2600" b="1" err="1"/>
              <a:t>tou</a:t>
            </a:r>
            <a:r>
              <a:rPr lang="fr-FR" sz="2600" b="1"/>
              <a:t>(te)s mes client(e)s pour m’assurer que je connais leur situation et que je peux donner les meilleurs conseils possible. Ces questions sont délicates, et il peut être difficile d’y répondre, mais elles sont vraiment importantes en matière de droit de la famille. »</a:t>
            </a:r>
            <a:endParaRPr lang="en-US" sz="2600" b="1"/>
          </a:p>
          <a:p>
            <a:pPr marL="342900" indent="-342900">
              <a:spcBef>
                <a:spcPts val="0"/>
              </a:spcBef>
            </a:pPr>
            <a:endParaRPr lang="en-US" sz="2000"/>
          </a:p>
          <a:p>
            <a:pPr lvl="1">
              <a:buNone/>
            </a:pPr>
            <a:endParaRPr lang="en-US"/>
          </a:p>
          <a:p>
            <a:pPr>
              <a:buNone/>
            </a:pPr>
            <a:endParaRPr lang="en-US" b="1">
              <a:solidFill>
                <a:srgbClr val="237F5E"/>
              </a:solidFill>
            </a:endParaRPr>
          </a:p>
          <a:p>
            <a:pPr>
              <a:buNone/>
            </a:pPr>
            <a:endParaRPr lang="en-US" b="1">
              <a:solidFill>
                <a:srgbClr val="237F5E"/>
              </a:solidFill>
            </a:endParaRPr>
          </a:p>
          <a:p>
            <a:pPr>
              <a:buNone/>
            </a:pPr>
            <a:endParaRPr lang="en-CA" b="1">
              <a:solidFill>
                <a:srgbClr val="237F5E"/>
              </a:solidFill>
            </a:endParaRPr>
          </a:p>
        </p:txBody>
      </p:sp>
      <p:sp>
        <p:nvSpPr>
          <p:cNvPr id="4" name="Slide Number Placeholder 3"/>
          <p:cNvSpPr>
            <a:spLocks noGrp="1"/>
          </p:cNvSpPr>
          <p:nvPr>
            <p:ph type="sldNum" sz="quarter" idx="12"/>
          </p:nvPr>
        </p:nvSpPr>
        <p:spPr/>
        <p:txBody>
          <a:bodyPr/>
          <a:lstStyle/>
          <a:p>
            <a:fld id="{136009B4-2E8F-4E28-A58F-16FA64DB9128}" type="slidenum">
              <a:rPr lang="en-US" sz="1600" smtClean="0"/>
              <a:pPr/>
              <a:t>22</a:t>
            </a:fld>
            <a:endParaRPr lang="en-US"/>
          </a:p>
        </p:txBody>
      </p:sp>
    </p:spTree>
    <p:extLst>
      <p:ext uri="{BB962C8B-B14F-4D97-AF65-F5344CB8AC3E}">
        <p14:creationId xmlns:p14="http://schemas.microsoft.com/office/powerpoint/2010/main" val="792251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67151"/>
          </a:xfrm>
          <a:prstGeom prst="rect">
            <a:avLst/>
          </a:prstGeom>
        </p:spPr>
      </p:pic>
      <p:sp>
        <p:nvSpPr>
          <p:cNvPr id="2" name="Title 1"/>
          <p:cNvSpPr>
            <a:spLocks noGrp="1"/>
          </p:cNvSpPr>
          <p:nvPr>
            <p:ph type="title"/>
          </p:nvPr>
        </p:nvSpPr>
        <p:spPr>
          <a:xfrm>
            <a:off x="2993921" y="1758135"/>
            <a:ext cx="8763811" cy="1132397"/>
          </a:xfrm>
        </p:spPr>
        <p:txBody>
          <a:bodyPr>
            <a:noAutofit/>
          </a:bodyPr>
          <a:lstStyle/>
          <a:p>
            <a:r>
              <a:rPr lang="fr-FR" sz="3600" b="1">
                <a:solidFill>
                  <a:srgbClr val="761F42"/>
                </a:solidFill>
                <a:latin typeface="+mn-lt"/>
                <a:ea typeface="+mn-ea"/>
                <a:cs typeface="+mn-cs"/>
              </a:rPr>
              <a:t>« A » : Avoir une discussion initiale sur la violence familiale</a:t>
            </a:r>
            <a:br>
              <a:rPr lang="en-CA" sz="3600" b="1">
                <a:solidFill>
                  <a:srgbClr val="0D1E42"/>
                </a:solidFill>
                <a:latin typeface="+mn-lt"/>
              </a:rPr>
            </a:br>
            <a:endParaRPr lang="en-CA" sz="3600" b="1">
              <a:solidFill>
                <a:srgbClr val="0D1E42"/>
              </a:solidFill>
              <a:latin typeface="+mn-lt"/>
            </a:endParaRPr>
          </a:p>
        </p:txBody>
      </p:sp>
      <p:sp>
        <p:nvSpPr>
          <p:cNvPr id="3" name="Content Placeholder 2"/>
          <p:cNvSpPr>
            <a:spLocks noGrp="1"/>
          </p:cNvSpPr>
          <p:nvPr>
            <p:ph idx="1"/>
          </p:nvPr>
        </p:nvSpPr>
        <p:spPr>
          <a:xfrm>
            <a:off x="2993921" y="2843704"/>
            <a:ext cx="8668987" cy="3641557"/>
          </a:xfrm>
        </p:spPr>
        <p:txBody>
          <a:bodyPr>
            <a:normAutofit lnSpcReduction="10000"/>
          </a:bodyPr>
          <a:lstStyle/>
          <a:p>
            <a:pPr marL="0" lvl="1" indent="0">
              <a:spcBef>
                <a:spcPts val="0"/>
              </a:spcBef>
              <a:buNone/>
            </a:pPr>
            <a:r>
              <a:rPr lang="fr-FR" b="1"/>
              <a:t>« Avez-vous déjà eu peur de votre partenaire à cause de ce qu’il(elle) a dit ou fait, à vous ou à quelqu’un d’autre? (Si c’est le cas, pouvez-vous donner un exemple?) »</a:t>
            </a:r>
            <a:endParaRPr lang="en-CA" b="1"/>
          </a:p>
          <a:p>
            <a:pPr marL="0" lvl="1" indent="0">
              <a:spcBef>
                <a:spcPts val="0"/>
              </a:spcBef>
              <a:buNone/>
            </a:pPr>
            <a:endParaRPr lang="en-CA" b="1"/>
          </a:p>
          <a:p>
            <a:pPr marL="0" lvl="1" indent="0">
              <a:spcBef>
                <a:spcPts val="0"/>
              </a:spcBef>
              <a:buNone/>
            </a:pPr>
            <a:r>
              <a:rPr lang="fr-FR" b="1"/>
              <a:t>« Votre ex-partenaire décide-t-il de combien d’argent vous pouvez disposer, vous dit-il(elle) comment dépenser votre argent, ou prend-il(elle) toutes les décisions financières pour votre famille? »</a:t>
            </a:r>
            <a:endParaRPr lang="en-CA" b="1"/>
          </a:p>
          <a:p>
            <a:pPr marL="0" lvl="1" indent="0">
              <a:spcBef>
                <a:spcPts val="0"/>
              </a:spcBef>
              <a:buNone/>
            </a:pPr>
            <a:endParaRPr lang="en-US" b="1"/>
          </a:p>
          <a:p>
            <a:pPr marL="0" lvl="1" indent="0">
              <a:spcBef>
                <a:spcPts val="0"/>
              </a:spcBef>
              <a:buNone/>
            </a:pPr>
            <a:r>
              <a:rPr lang="fr-FR" b="1"/>
              <a:t>« Les enfants peuvent également être victimes de violence familiale. Votre ex-partenaire a-t-il(elle) déjà blessé votre ou vos enfants ou vous êtes-vous déjà inquiété(e) de leur sécurité? »</a:t>
            </a:r>
            <a:endParaRPr lang="en-CA">
              <a:solidFill>
                <a:srgbClr val="329A7F"/>
              </a:solidFill>
            </a:endParaRPr>
          </a:p>
          <a:p>
            <a:pPr marL="0" indent="0">
              <a:spcBef>
                <a:spcPts val="0"/>
              </a:spcBef>
              <a:buNone/>
            </a:pPr>
            <a:endParaRPr lang="en-US" sz="2000"/>
          </a:p>
          <a:p>
            <a:pPr lvl="1">
              <a:buNone/>
            </a:pPr>
            <a:endParaRPr lang="en-US"/>
          </a:p>
          <a:p>
            <a:pPr>
              <a:buNone/>
            </a:pPr>
            <a:endParaRPr lang="en-US" b="1">
              <a:solidFill>
                <a:srgbClr val="237F5E"/>
              </a:solidFill>
            </a:endParaRPr>
          </a:p>
          <a:p>
            <a:pPr>
              <a:buNone/>
            </a:pPr>
            <a:endParaRPr lang="en-US" b="1">
              <a:solidFill>
                <a:srgbClr val="237F5E"/>
              </a:solidFill>
            </a:endParaRPr>
          </a:p>
          <a:p>
            <a:pPr>
              <a:buNone/>
            </a:pPr>
            <a:endParaRPr lang="en-CA" b="1">
              <a:solidFill>
                <a:srgbClr val="237F5E"/>
              </a:solidFill>
            </a:endParaRPr>
          </a:p>
        </p:txBody>
      </p:sp>
      <p:sp>
        <p:nvSpPr>
          <p:cNvPr id="4" name="Slide Number Placeholder 3"/>
          <p:cNvSpPr>
            <a:spLocks noGrp="1"/>
          </p:cNvSpPr>
          <p:nvPr>
            <p:ph type="sldNum" sz="quarter" idx="12"/>
          </p:nvPr>
        </p:nvSpPr>
        <p:spPr/>
        <p:txBody>
          <a:bodyPr/>
          <a:lstStyle/>
          <a:p>
            <a:fld id="{136009B4-2E8F-4E28-A58F-16FA64DB9128}" type="slidenum">
              <a:rPr lang="en-US" sz="1600" smtClean="0"/>
              <a:pPr/>
              <a:t>23</a:t>
            </a:fld>
            <a:endParaRPr lang="en-US"/>
          </a:p>
        </p:txBody>
      </p:sp>
    </p:spTree>
    <p:extLst>
      <p:ext uri="{BB962C8B-B14F-4D97-AF65-F5344CB8AC3E}">
        <p14:creationId xmlns:p14="http://schemas.microsoft.com/office/powerpoint/2010/main" val="167065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67151"/>
          </a:xfrm>
          <a:prstGeom prst="rect">
            <a:avLst/>
          </a:prstGeom>
        </p:spPr>
      </p:pic>
      <p:sp>
        <p:nvSpPr>
          <p:cNvPr id="2" name="Title 1"/>
          <p:cNvSpPr>
            <a:spLocks noGrp="1"/>
          </p:cNvSpPr>
          <p:nvPr>
            <p:ph type="title"/>
          </p:nvPr>
        </p:nvSpPr>
        <p:spPr>
          <a:xfrm>
            <a:off x="2993921" y="2035104"/>
            <a:ext cx="8763811" cy="1132397"/>
          </a:xfrm>
        </p:spPr>
        <p:txBody>
          <a:bodyPr>
            <a:noAutofit/>
          </a:bodyPr>
          <a:lstStyle/>
          <a:p>
            <a:r>
              <a:rPr lang="fr-FR" sz="3600" b="1">
                <a:solidFill>
                  <a:srgbClr val="00365C"/>
                </a:solidFill>
                <a:latin typeface="+mn-lt"/>
                <a:ea typeface="+mn-ea"/>
                <a:cs typeface="+mn-cs"/>
              </a:rPr>
              <a:t>« I » : Identifier les risques immédiats et les préoccupations en matière de sécurité</a:t>
            </a:r>
            <a:br>
              <a:rPr lang="en-CA" sz="3600" b="1">
                <a:solidFill>
                  <a:srgbClr val="0D1E42"/>
                </a:solidFill>
                <a:latin typeface="+mn-lt"/>
              </a:rPr>
            </a:br>
            <a:endParaRPr lang="en-CA" sz="3600" b="1">
              <a:solidFill>
                <a:srgbClr val="0D1E42"/>
              </a:solidFill>
              <a:latin typeface="+mn-lt"/>
            </a:endParaRPr>
          </a:p>
        </p:txBody>
      </p:sp>
      <p:sp>
        <p:nvSpPr>
          <p:cNvPr id="3" name="Content Placeholder 2"/>
          <p:cNvSpPr>
            <a:spLocks noGrp="1"/>
          </p:cNvSpPr>
          <p:nvPr>
            <p:ph idx="1"/>
          </p:nvPr>
        </p:nvSpPr>
        <p:spPr>
          <a:xfrm>
            <a:off x="2993921" y="3212672"/>
            <a:ext cx="8668987" cy="1279117"/>
          </a:xfrm>
        </p:spPr>
        <p:txBody>
          <a:bodyPr>
            <a:normAutofit/>
          </a:bodyPr>
          <a:lstStyle/>
          <a:p>
            <a:pPr marL="0" lvl="1" indent="0">
              <a:spcBef>
                <a:spcPts val="0"/>
              </a:spcBef>
              <a:buNone/>
            </a:pPr>
            <a:r>
              <a:rPr lang="fr-FR" b="1"/>
              <a:t>« Vous sentez-vous en sécurité de quitter mon bureau? »</a:t>
            </a:r>
            <a:endParaRPr lang="en-CA" b="1"/>
          </a:p>
          <a:p>
            <a:pPr marL="0" lvl="1" indent="0">
              <a:spcBef>
                <a:spcPts val="0"/>
              </a:spcBef>
            </a:pPr>
            <a:endParaRPr lang="en-US" b="1"/>
          </a:p>
          <a:p>
            <a:pPr marL="0" lvl="1" indent="0">
              <a:spcBef>
                <a:spcPts val="0"/>
              </a:spcBef>
              <a:buNone/>
            </a:pPr>
            <a:r>
              <a:rPr lang="fr-FR" b="1"/>
              <a:t>« Votre ex-partenaire </a:t>
            </a:r>
            <a:r>
              <a:rPr lang="fr-FR" b="1" err="1"/>
              <a:t>sait-il</a:t>
            </a:r>
            <a:r>
              <a:rPr lang="fr-FR" b="1"/>
              <a:t>(elle) que vous êtes ici? »</a:t>
            </a:r>
            <a:endParaRPr lang="en-US"/>
          </a:p>
          <a:p>
            <a:pPr lvl="1">
              <a:buNone/>
            </a:pPr>
            <a:endParaRPr lang="en-US"/>
          </a:p>
          <a:p>
            <a:pPr>
              <a:buNone/>
            </a:pPr>
            <a:endParaRPr lang="en-US" b="1">
              <a:solidFill>
                <a:srgbClr val="237F5E"/>
              </a:solidFill>
            </a:endParaRPr>
          </a:p>
          <a:p>
            <a:pPr>
              <a:buNone/>
            </a:pPr>
            <a:endParaRPr lang="en-US" b="1">
              <a:solidFill>
                <a:srgbClr val="237F5E"/>
              </a:solidFill>
            </a:endParaRPr>
          </a:p>
          <a:p>
            <a:pPr>
              <a:buNone/>
            </a:pPr>
            <a:endParaRPr lang="en-CA" b="1">
              <a:solidFill>
                <a:srgbClr val="237F5E"/>
              </a:solidFill>
            </a:endParaRPr>
          </a:p>
        </p:txBody>
      </p:sp>
      <p:sp>
        <p:nvSpPr>
          <p:cNvPr id="4" name="Slide Number Placeholder 3"/>
          <p:cNvSpPr>
            <a:spLocks noGrp="1"/>
          </p:cNvSpPr>
          <p:nvPr>
            <p:ph type="sldNum" sz="quarter" idx="12"/>
          </p:nvPr>
        </p:nvSpPr>
        <p:spPr/>
        <p:txBody>
          <a:bodyPr/>
          <a:lstStyle/>
          <a:p>
            <a:fld id="{136009B4-2E8F-4E28-A58F-16FA64DB9128}" type="slidenum">
              <a:rPr lang="en-US" sz="1600" smtClean="0"/>
              <a:pPr/>
              <a:t>24</a:t>
            </a:fld>
            <a:endParaRPr lang="en-US"/>
          </a:p>
        </p:txBody>
      </p:sp>
    </p:spTree>
    <p:extLst>
      <p:ext uri="{BB962C8B-B14F-4D97-AF65-F5344CB8AC3E}">
        <p14:creationId xmlns:p14="http://schemas.microsoft.com/office/powerpoint/2010/main" val="1720449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67151"/>
          </a:xfrm>
          <a:prstGeom prst="rect">
            <a:avLst/>
          </a:prstGeom>
        </p:spPr>
      </p:pic>
      <p:sp>
        <p:nvSpPr>
          <p:cNvPr id="2" name="Title 1"/>
          <p:cNvSpPr>
            <a:spLocks noGrp="1"/>
          </p:cNvSpPr>
          <p:nvPr>
            <p:ph type="title"/>
          </p:nvPr>
        </p:nvSpPr>
        <p:spPr>
          <a:xfrm>
            <a:off x="2977879" y="2388028"/>
            <a:ext cx="8763811" cy="1132397"/>
          </a:xfrm>
        </p:spPr>
        <p:txBody>
          <a:bodyPr>
            <a:noAutofit/>
          </a:bodyPr>
          <a:lstStyle/>
          <a:p>
            <a:r>
              <a:rPr lang="fr-FR" sz="3600" b="1">
                <a:solidFill>
                  <a:srgbClr val="4F9F72"/>
                </a:solidFill>
                <a:latin typeface="+mn-lt"/>
              </a:rPr>
              <a:t>« D » : Découvrir davantage comment sont survenues les situations de violence familiale pour vous aider à déterminer ce qu’il convient de recommander à votre clientèle</a:t>
            </a:r>
            <a:r>
              <a:rPr lang="en-CA" sz="3600" b="1">
                <a:solidFill>
                  <a:srgbClr val="4F9F72"/>
                </a:solidFill>
                <a:latin typeface="+mn-lt"/>
              </a:rPr>
              <a:t> </a:t>
            </a:r>
            <a:br>
              <a:rPr lang="en-CA" sz="3600" b="1">
                <a:latin typeface="Arial" panose="020B0604020202020204" pitchFamily="34" charset="0"/>
                <a:cs typeface="Arial" panose="020B0604020202020204" pitchFamily="34" charset="0"/>
              </a:rPr>
            </a:br>
            <a:br>
              <a:rPr lang="en-CA" sz="3600" b="1">
                <a:solidFill>
                  <a:srgbClr val="0D1E42"/>
                </a:solidFill>
                <a:latin typeface="+mn-lt"/>
              </a:rPr>
            </a:br>
            <a:endParaRPr lang="en-CA" sz="3600" b="1">
              <a:solidFill>
                <a:srgbClr val="0D1E42"/>
              </a:solidFill>
              <a:latin typeface="+mn-lt"/>
            </a:endParaRPr>
          </a:p>
        </p:txBody>
      </p:sp>
      <p:sp>
        <p:nvSpPr>
          <p:cNvPr id="3" name="Content Placeholder 2"/>
          <p:cNvSpPr>
            <a:spLocks noGrp="1"/>
          </p:cNvSpPr>
          <p:nvPr>
            <p:ph idx="1"/>
          </p:nvPr>
        </p:nvSpPr>
        <p:spPr>
          <a:xfrm>
            <a:off x="2977879" y="3633444"/>
            <a:ext cx="8668987" cy="2722906"/>
          </a:xfrm>
        </p:spPr>
        <p:txBody>
          <a:bodyPr>
            <a:normAutofit lnSpcReduction="10000"/>
          </a:bodyPr>
          <a:lstStyle/>
          <a:p>
            <a:pPr marL="0" indent="0">
              <a:spcBef>
                <a:spcPts val="0"/>
              </a:spcBef>
              <a:buNone/>
            </a:pPr>
            <a:r>
              <a:rPr lang="fr-FR" sz="2400" b="1"/>
              <a:t>« Votre ex-partenaire a-t-il(elle) fait ou dit des choses qui vous donnent l’impression qu’il(elle) pourrait vous blesser ou blesser quelqu’un ou encore briser quelque chose qui vous tient à cœur? »</a:t>
            </a:r>
            <a:endParaRPr lang="en-CA" sz="2400" b="1"/>
          </a:p>
          <a:p>
            <a:pPr marL="0" indent="0">
              <a:lnSpc>
                <a:spcPct val="100000"/>
              </a:lnSpc>
              <a:spcBef>
                <a:spcPts val="0"/>
              </a:spcBef>
              <a:buNone/>
            </a:pPr>
            <a:endParaRPr lang="en-CA" sz="2400" b="1"/>
          </a:p>
          <a:p>
            <a:pPr marL="0" indent="0">
              <a:spcBef>
                <a:spcPts val="0"/>
              </a:spcBef>
              <a:buNone/>
            </a:pPr>
            <a:r>
              <a:rPr lang="en-CA" sz="2400" b="1"/>
              <a:t> </a:t>
            </a:r>
            <a:r>
              <a:rPr lang="fr-FR" sz="2400" b="1"/>
              <a:t>« Une autre forme de harcèlement consiste à afficher des photos ou des vidéos intimes ou des messages inappropriés au sujet d’une personne sur les médias sociaux ou à les partager d’autres façons. Avez-vous vécu une telle expérience avec votre ex-partenaire? »</a:t>
            </a:r>
            <a:endParaRPr lang="en-US" sz="2400"/>
          </a:p>
          <a:p>
            <a:pPr>
              <a:buNone/>
            </a:pPr>
            <a:endParaRPr lang="en-US" b="1">
              <a:solidFill>
                <a:srgbClr val="237F5E"/>
              </a:solidFill>
            </a:endParaRPr>
          </a:p>
          <a:p>
            <a:pPr>
              <a:buNone/>
            </a:pPr>
            <a:endParaRPr lang="en-US" b="1">
              <a:solidFill>
                <a:srgbClr val="237F5E"/>
              </a:solidFill>
            </a:endParaRPr>
          </a:p>
          <a:p>
            <a:pPr>
              <a:buNone/>
            </a:pPr>
            <a:endParaRPr lang="en-CA" b="1">
              <a:solidFill>
                <a:srgbClr val="237F5E"/>
              </a:solidFill>
            </a:endParaRPr>
          </a:p>
        </p:txBody>
      </p:sp>
      <p:sp>
        <p:nvSpPr>
          <p:cNvPr id="4" name="Slide Number Placeholder 3"/>
          <p:cNvSpPr>
            <a:spLocks noGrp="1"/>
          </p:cNvSpPr>
          <p:nvPr>
            <p:ph type="sldNum" sz="quarter" idx="12"/>
          </p:nvPr>
        </p:nvSpPr>
        <p:spPr/>
        <p:txBody>
          <a:bodyPr/>
          <a:lstStyle/>
          <a:p>
            <a:fld id="{136009B4-2E8F-4E28-A58F-16FA64DB9128}" type="slidenum">
              <a:rPr lang="en-US" sz="1600" smtClean="0"/>
              <a:pPr/>
              <a:t>25</a:t>
            </a:fld>
            <a:endParaRPr lang="en-US"/>
          </a:p>
        </p:txBody>
      </p:sp>
    </p:spTree>
    <p:extLst>
      <p:ext uri="{BB962C8B-B14F-4D97-AF65-F5344CB8AC3E}">
        <p14:creationId xmlns:p14="http://schemas.microsoft.com/office/powerpoint/2010/main" val="1997741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67151"/>
          </a:xfrm>
          <a:prstGeom prst="rect">
            <a:avLst/>
          </a:prstGeom>
        </p:spPr>
      </p:pic>
      <p:sp>
        <p:nvSpPr>
          <p:cNvPr id="2" name="Title 1"/>
          <p:cNvSpPr>
            <a:spLocks noGrp="1"/>
          </p:cNvSpPr>
          <p:nvPr>
            <p:ph type="title"/>
          </p:nvPr>
        </p:nvSpPr>
        <p:spPr>
          <a:xfrm>
            <a:off x="2977879" y="2243650"/>
            <a:ext cx="8763811" cy="1132397"/>
          </a:xfrm>
        </p:spPr>
        <p:txBody>
          <a:bodyPr>
            <a:noAutofit/>
          </a:bodyPr>
          <a:lstStyle/>
          <a:p>
            <a:r>
              <a:rPr lang="fr-FR" sz="3600" b="1">
                <a:solidFill>
                  <a:srgbClr val="D6A05B"/>
                </a:solidFill>
                <a:latin typeface="+mn-lt"/>
              </a:rPr>
              <a:t>« E » : Encourager l’adoption de mesures sécuritaires pendant toute la durée de la procédure de droit de la famille</a:t>
            </a:r>
            <a:r>
              <a:rPr lang="en-CA" sz="3600" b="1">
                <a:solidFill>
                  <a:srgbClr val="D6A05B"/>
                </a:solidFill>
                <a:latin typeface="+mn-lt"/>
              </a:rPr>
              <a:t> </a:t>
            </a:r>
            <a:br>
              <a:rPr lang="en-CA" sz="3600" b="1">
                <a:latin typeface="Arial" panose="020B0604020202020204" pitchFamily="34" charset="0"/>
                <a:cs typeface="Arial" panose="020B0604020202020204" pitchFamily="34" charset="0"/>
              </a:rPr>
            </a:br>
            <a:br>
              <a:rPr lang="en-CA" sz="3600" b="1">
                <a:solidFill>
                  <a:srgbClr val="0D1E42"/>
                </a:solidFill>
                <a:latin typeface="+mn-lt"/>
              </a:rPr>
            </a:br>
            <a:endParaRPr lang="en-CA" sz="3600" b="1">
              <a:solidFill>
                <a:srgbClr val="0D1E42"/>
              </a:solidFill>
              <a:latin typeface="+mn-lt"/>
            </a:endParaRPr>
          </a:p>
        </p:txBody>
      </p:sp>
      <p:sp>
        <p:nvSpPr>
          <p:cNvPr id="3" name="Content Placeholder 2"/>
          <p:cNvSpPr>
            <a:spLocks noGrp="1"/>
          </p:cNvSpPr>
          <p:nvPr>
            <p:ph idx="1"/>
          </p:nvPr>
        </p:nvSpPr>
        <p:spPr>
          <a:xfrm>
            <a:off x="2977879" y="3327920"/>
            <a:ext cx="8668987" cy="2722906"/>
          </a:xfrm>
        </p:spPr>
        <p:txBody>
          <a:bodyPr>
            <a:normAutofit lnSpcReduction="10000"/>
          </a:bodyPr>
          <a:lstStyle/>
          <a:p>
            <a:pPr marL="0" indent="0">
              <a:spcBef>
                <a:spcPts val="0"/>
              </a:spcBef>
              <a:buNone/>
            </a:pPr>
            <a:r>
              <a:rPr lang="fr-FR" sz="2400" b="1"/>
              <a:t>Adoptez des stratégies pour réduire les risques pour votre client(e) dans le cadre du processus en droit de la famille.</a:t>
            </a:r>
            <a:endParaRPr lang="en-US" sz="2400" b="1"/>
          </a:p>
          <a:p>
            <a:pPr marL="0" indent="0">
              <a:spcBef>
                <a:spcPts val="0"/>
              </a:spcBef>
              <a:buNone/>
            </a:pPr>
            <a:endParaRPr lang="en-US" sz="2400" b="1">
              <a:solidFill>
                <a:srgbClr val="7030A0"/>
              </a:solidFill>
            </a:endParaRPr>
          </a:p>
          <a:p>
            <a:pPr marL="0" indent="0">
              <a:spcBef>
                <a:spcPts val="0"/>
              </a:spcBef>
              <a:buNone/>
            </a:pPr>
            <a:r>
              <a:rPr lang="fr-FR" sz="2400" b="1"/>
              <a:t>Élaborez un plan de sécurité pour assurer votre sécurité et celle du personnel de votre bureau.</a:t>
            </a:r>
            <a:endParaRPr lang="en-US" sz="2400" b="1"/>
          </a:p>
          <a:p>
            <a:pPr marL="0" indent="0">
              <a:spcBef>
                <a:spcPts val="0"/>
              </a:spcBef>
              <a:buNone/>
            </a:pPr>
            <a:endParaRPr lang="en-US" sz="2400" b="1"/>
          </a:p>
          <a:p>
            <a:pPr marL="0" indent="0">
              <a:spcBef>
                <a:spcPts val="0"/>
              </a:spcBef>
              <a:buNone/>
            </a:pPr>
            <a:r>
              <a:rPr lang="fr-FR" sz="2400" b="1"/>
              <a:t>Soyez attentif à la manière dont vos cas de violence familiale et le traumatisme subi par vos client(e)s vous touchent.</a:t>
            </a:r>
            <a:endParaRPr lang="en-US" sz="2400" b="1"/>
          </a:p>
          <a:p>
            <a:pPr>
              <a:buNone/>
            </a:pPr>
            <a:endParaRPr lang="en-US" b="1">
              <a:solidFill>
                <a:srgbClr val="237F5E"/>
              </a:solidFill>
            </a:endParaRPr>
          </a:p>
          <a:p>
            <a:pPr>
              <a:buNone/>
            </a:pPr>
            <a:endParaRPr lang="en-US" b="1">
              <a:solidFill>
                <a:srgbClr val="237F5E"/>
              </a:solidFill>
            </a:endParaRPr>
          </a:p>
          <a:p>
            <a:pPr>
              <a:buNone/>
            </a:pPr>
            <a:endParaRPr lang="en-CA" b="1">
              <a:solidFill>
                <a:srgbClr val="237F5E"/>
              </a:solidFill>
            </a:endParaRPr>
          </a:p>
        </p:txBody>
      </p:sp>
      <p:sp>
        <p:nvSpPr>
          <p:cNvPr id="4" name="Slide Number Placeholder 3"/>
          <p:cNvSpPr>
            <a:spLocks noGrp="1"/>
          </p:cNvSpPr>
          <p:nvPr>
            <p:ph type="sldNum" sz="quarter" idx="12"/>
          </p:nvPr>
        </p:nvSpPr>
        <p:spPr/>
        <p:txBody>
          <a:bodyPr/>
          <a:lstStyle/>
          <a:p>
            <a:fld id="{136009B4-2E8F-4E28-A58F-16FA64DB9128}" type="slidenum">
              <a:rPr lang="en-US" sz="1600" smtClean="0"/>
              <a:pPr/>
              <a:t>26</a:t>
            </a:fld>
            <a:endParaRPr lang="en-US"/>
          </a:p>
        </p:txBody>
      </p:sp>
    </p:spTree>
    <p:extLst>
      <p:ext uri="{BB962C8B-B14F-4D97-AF65-F5344CB8AC3E}">
        <p14:creationId xmlns:p14="http://schemas.microsoft.com/office/powerpoint/2010/main" val="1271873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625"/>
            <a:ext cx="12204618" cy="6855375"/>
          </a:xfrm>
          <a:prstGeom prst="rect">
            <a:avLst/>
          </a:prstGeom>
        </p:spPr>
      </p:pic>
      <p:sp>
        <p:nvSpPr>
          <p:cNvPr id="2" name="Title 1"/>
          <p:cNvSpPr>
            <a:spLocks noGrp="1"/>
          </p:cNvSpPr>
          <p:nvPr>
            <p:ph type="title"/>
          </p:nvPr>
        </p:nvSpPr>
        <p:spPr>
          <a:xfrm>
            <a:off x="3329238" y="1017266"/>
            <a:ext cx="8515350" cy="576198"/>
          </a:xfrm>
        </p:spPr>
        <p:txBody>
          <a:bodyPr>
            <a:noAutofit/>
          </a:bodyPr>
          <a:lstStyle/>
          <a:p>
            <a:pPr algn="ctr"/>
            <a:r>
              <a:rPr lang="fr-CA" b="1">
                <a:solidFill>
                  <a:srgbClr val="0D1E42"/>
                </a:solidFill>
                <a:latin typeface="+mn-lt"/>
                <a:ea typeface="+mn-ea"/>
                <a:cs typeface="+mn-cs"/>
              </a:rPr>
              <a:t>Réponse juridique : Quelques sections clés</a:t>
            </a:r>
          </a:p>
        </p:txBody>
      </p:sp>
      <p:sp>
        <p:nvSpPr>
          <p:cNvPr id="3" name="Content Placeholder 2"/>
          <p:cNvSpPr>
            <a:spLocks noGrp="1"/>
          </p:cNvSpPr>
          <p:nvPr>
            <p:ph idx="1"/>
          </p:nvPr>
        </p:nvSpPr>
        <p:spPr>
          <a:xfrm>
            <a:off x="3643563" y="2180700"/>
            <a:ext cx="7886700" cy="3481782"/>
          </a:xfrm>
        </p:spPr>
        <p:txBody>
          <a:bodyPr>
            <a:normAutofit fontScale="92500" lnSpcReduction="20000"/>
          </a:bodyPr>
          <a:lstStyle/>
          <a:p>
            <a:pPr>
              <a:spcBef>
                <a:spcPts val="0"/>
              </a:spcBef>
              <a:buNone/>
            </a:pPr>
            <a:r>
              <a:rPr lang="en-US" sz="1700"/>
              <a:t> </a:t>
            </a:r>
            <a:r>
              <a:rPr lang="fr-CA" sz="3000" b="1">
                <a:solidFill>
                  <a:srgbClr val="4F9F72"/>
                </a:solidFill>
              </a:rPr>
              <a:t>Composer avec la violence familiale dans un dossier en droit de la famille</a:t>
            </a:r>
            <a:endParaRPr lang="fr-CA" sz="2600" b="1">
              <a:solidFill>
                <a:srgbClr val="4F9F72"/>
              </a:solidFill>
            </a:endParaRPr>
          </a:p>
          <a:p>
            <a:pPr lvl="1">
              <a:spcBef>
                <a:spcPts val="0"/>
              </a:spcBef>
              <a:buFont typeface="Wingdings" panose="05000000000000000000" pitchFamily="2" charset="2"/>
              <a:buChar char="Ø"/>
            </a:pPr>
            <a:r>
              <a:rPr lang="fr-CA" sz="2600"/>
              <a:t>Arrangements provisoires</a:t>
            </a:r>
          </a:p>
          <a:p>
            <a:pPr lvl="1">
              <a:spcBef>
                <a:spcPts val="0"/>
              </a:spcBef>
              <a:buFont typeface="Wingdings" panose="05000000000000000000" pitchFamily="2" charset="2"/>
              <a:buChar char="Ø"/>
            </a:pPr>
            <a:r>
              <a:rPr lang="fr-CA" sz="2600"/>
              <a:t>Arrangements parentaux</a:t>
            </a:r>
          </a:p>
          <a:p>
            <a:pPr lvl="1">
              <a:spcBef>
                <a:spcPts val="0"/>
              </a:spcBef>
              <a:buFont typeface="Wingdings" panose="05000000000000000000" pitchFamily="2" charset="2"/>
              <a:buChar char="Ø"/>
            </a:pPr>
            <a:r>
              <a:rPr lang="fr-CA" sz="2600"/>
              <a:t>Pension alimentaire pour enfants et pension alimentaire pour époux</a:t>
            </a:r>
          </a:p>
          <a:p>
            <a:pPr marL="457200" lvl="1" indent="0">
              <a:spcBef>
                <a:spcPts val="0"/>
              </a:spcBef>
              <a:buNone/>
            </a:pPr>
            <a:r>
              <a:rPr lang="fr-CA"/>
              <a:t>	</a:t>
            </a:r>
          </a:p>
          <a:p>
            <a:pPr>
              <a:spcBef>
                <a:spcPts val="0"/>
              </a:spcBef>
              <a:buNone/>
            </a:pPr>
            <a:r>
              <a:rPr lang="fr-CA" sz="3000" b="1">
                <a:solidFill>
                  <a:srgbClr val="4F9F72"/>
                </a:solidFill>
              </a:rPr>
              <a:t>Autres facteurs à prendre en compte dans un dossier en droit de la famille	</a:t>
            </a:r>
          </a:p>
          <a:p>
            <a:pPr lvl="1">
              <a:spcBef>
                <a:spcPts val="0"/>
              </a:spcBef>
              <a:buFont typeface="Wingdings" panose="05000000000000000000" pitchFamily="2" charset="2"/>
              <a:buChar char="Ø"/>
            </a:pPr>
            <a:r>
              <a:rPr lang="fr-CA" sz="2600"/>
              <a:t>Règlement des différends familiaux</a:t>
            </a:r>
          </a:p>
          <a:p>
            <a:pPr lvl="1">
              <a:spcBef>
                <a:spcPts val="0"/>
              </a:spcBef>
              <a:buFont typeface="Wingdings" panose="05000000000000000000" pitchFamily="2" charset="2"/>
              <a:buChar char="Ø"/>
            </a:pPr>
            <a:r>
              <a:rPr lang="fr-CA" sz="2600"/>
              <a:t>Preuve dans le processus en droit de la famille </a:t>
            </a:r>
          </a:p>
          <a:p>
            <a:pPr lvl="1">
              <a:spcBef>
                <a:spcPts val="0"/>
              </a:spcBef>
              <a:buFont typeface="Wingdings" panose="05000000000000000000" pitchFamily="2" charset="2"/>
              <a:buChar char="Ø"/>
            </a:pPr>
            <a:r>
              <a:rPr lang="fr-CA" sz="2600"/>
              <a:t>Procédures concurrentes</a:t>
            </a:r>
          </a:p>
        </p:txBody>
      </p:sp>
      <p:sp>
        <p:nvSpPr>
          <p:cNvPr id="4" name="Slide Number Placeholder 3"/>
          <p:cNvSpPr>
            <a:spLocks noGrp="1"/>
          </p:cNvSpPr>
          <p:nvPr>
            <p:ph type="sldNum" sz="quarter" idx="12"/>
          </p:nvPr>
        </p:nvSpPr>
        <p:spPr/>
        <p:txBody>
          <a:bodyPr/>
          <a:lstStyle/>
          <a:p>
            <a:fld id="{136009B4-2E8F-4E28-A58F-16FA64DB9128}" type="slidenum">
              <a:rPr lang="en-US" smtClean="0"/>
              <a:pPr/>
              <a:t>27</a:t>
            </a:fld>
            <a:endParaRPr lang="en-US"/>
          </a:p>
        </p:txBody>
      </p:sp>
      <p:sp>
        <p:nvSpPr>
          <p:cNvPr id="6" name="Rectangle 5"/>
          <p:cNvSpPr/>
          <p:nvPr/>
        </p:nvSpPr>
        <p:spPr>
          <a:xfrm>
            <a:off x="9448800" y="5824926"/>
            <a:ext cx="2729552" cy="1016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rot="2632508">
            <a:off x="10704926" y="5678630"/>
            <a:ext cx="1208617" cy="1270174"/>
          </a:xfrm>
          <a:prstGeom prst="rect">
            <a:avLst/>
          </a:prstGeom>
        </p:spPr>
      </p:pic>
      <p:sp>
        <p:nvSpPr>
          <p:cNvPr id="10" name="Slide Number Placeholder 1"/>
          <p:cNvSpPr txBox="1">
            <a:spLocks/>
          </p:cNvSpPr>
          <p:nvPr/>
        </p:nvSpPr>
        <p:spPr>
          <a:xfrm>
            <a:off x="10707358" y="5956924"/>
            <a:ext cx="451050" cy="410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27</a:t>
            </a:fld>
            <a:endParaRPr lang="en-US">
              <a:solidFill>
                <a:srgbClr val="002060"/>
              </a:solidFill>
            </a:endParaRPr>
          </a:p>
        </p:txBody>
      </p:sp>
    </p:spTree>
    <p:extLst>
      <p:ext uri="{BB962C8B-B14F-4D97-AF65-F5344CB8AC3E}">
        <p14:creationId xmlns:p14="http://schemas.microsoft.com/office/powerpoint/2010/main" val="3254781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10800000">
            <a:off x="0" y="0"/>
            <a:ext cx="12192000" cy="6867151"/>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0" y="4844955"/>
            <a:ext cx="12192000" cy="2013045"/>
          </a:xfrm>
          <a:prstGeom prst="rect">
            <a:avLst/>
          </a:prstGeom>
        </p:spPr>
      </p:pic>
      <p:sp>
        <p:nvSpPr>
          <p:cNvPr id="4" name="Slide Number Placeholder 3"/>
          <p:cNvSpPr>
            <a:spLocks noGrp="1"/>
          </p:cNvSpPr>
          <p:nvPr>
            <p:ph type="sldNum" sz="quarter" idx="12"/>
          </p:nvPr>
        </p:nvSpPr>
        <p:spPr/>
        <p:txBody>
          <a:bodyPr/>
          <a:lstStyle/>
          <a:p>
            <a:fld id="{136009B4-2E8F-4E28-A58F-16FA64DB9128}" type="slidenum">
              <a:rPr lang="en-US" smtClean="0"/>
              <a:pPr/>
              <a:t>28</a:t>
            </a:fld>
            <a:endParaRPr lang="en-US"/>
          </a:p>
        </p:txBody>
      </p:sp>
      <p:sp>
        <p:nvSpPr>
          <p:cNvPr id="7" name="TextBox 6"/>
          <p:cNvSpPr txBox="1"/>
          <p:nvPr/>
        </p:nvSpPr>
        <p:spPr>
          <a:xfrm>
            <a:off x="1564711" y="591908"/>
            <a:ext cx="8484794" cy="1089529"/>
          </a:xfrm>
          <a:prstGeom prst="rect">
            <a:avLst/>
          </a:prstGeom>
          <a:noFill/>
        </p:spPr>
        <p:txBody>
          <a:bodyPr wrap="square" rtlCol="0">
            <a:spAutoFit/>
          </a:bodyPr>
          <a:lstStyle/>
          <a:p>
            <a:pPr algn="ctr" defTabSz="514350">
              <a:lnSpc>
                <a:spcPct val="90000"/>
              </a:lnSpc>
              <a:spcBef>
                <a:spcPct val="0"/>
              </a:spcBef>
            </a:pPr>
            <a:r>
              <a:rPr lang="fr-CA" sz="3600" b="1">
                <a:solidFill>
                  <a:srgbClr val="0D1E42"/>
                </a:solidFill>
              </a:rPr>
              <a:t>Matériel supplémentaire de la Trousse d’outils AIDE</a:t>
            </a:r>
            <a:endParaRPr lang="fr-CA" sz="4400" b="1">
              <a:solidFill>
                <a:srgbClr val="0D1E42"/>
              </a:solidFill>
            </a:endParaRPr>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rot="10055274">
            <a:off x="140492" y="96412"/>
            <a:ext cx="1409212" cy="1460486"/>
          </a:xfrm>
          <a:prstGeom prst="rect">
            <a:avLst/>
          </a:prstGeom>
        </p:spPr>
      </p:pic>
      <p:sp>
        <p:nvSpPr>
          <p:cNvPr id="9" name="Rectangle 8"/>
          <p:cNvSpPr/>
          <p:nvPr/>
        </p:nvSpPr>
        <p:spPr>
          <a:xfrm>
            <a:off x="9829800" y="4223058"/>
            <a:ext cx="2362200" cy="1001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rot="2632508">
            <a:off x="10320986" y="5465981"/>
            <a:ext cx="1208617" cy="1270174"/>
          </a:xfrm>
          <a:prstGeom prst="rect">
            <a:avLst/>
          </a:prstGeom>
        </p:spPr>
      </p:pic>
      <p:sp>
        <p:nvSpPr>
          <p:cNvPr id="11" name="Slide Number Placeholder 1"/>
          <p:cNvSpPr txBox="1">
            <a:spLocks/>
          </p:cNvSpPr>
          <p:nvPr/>
        </p:nvSpPr>
        <p:spPr>
          <a:xfrm>
            <a:off x="10313203" y="5776742"/>
            <a:ext cx="451050" cy="410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28</a:t>
            </a:fld>
            <a:endParaRPr lang="en-US">
              <a:solidFill>
                <a:srgbClr val="002060"/>
              </a:solidFill>
            </a:endParaRPr>
          </a:p>
        </p:txBody>
      </p:sp>
      <p:grpSp>
        <p:nvGrpSpPr>
          <p:cNvPr id="33" name="Group 32"/>
          <p:cNvGrpSpPr/>
          <p:nvPr/>
        </p:nvGrpSpPr>
        <p:grpSpPr>
          <a:xfrm>
            <a:off x="194311" y="1846018"/>
            <a:ext cx="9723346" cy="4117545"/>
            <a:chOff x="330254" y="1635278"/>
            <a:chExt cx="7787050" cy="4117545"/>
          </a:xfrm>
        </p:grpSpPr>
        <p:grpSp>
          <p:nvGrpSpPr>
            <p:cNvPr id="23" name="Group 22"/>
            <p:cNvGrpSpPr/>
            <p:nvPr/>
          </p:nvGrpSpPr>
          <p:grpSpPr>
            <a:xfrm>
              <a:off x="356564" y="1635278"/>
              <a:ext cx="7409131" cy="4117545"/>
              <a:chOff x="346429" y="1673349"/>
              <a:chExt cx="9123181" cy="4602346"/>
            </a:xfrm>
          </p:grpSpPr>
          <p:grpSp>
            <p:nvGrpSpPr>
              <p:cNvPr id="3" name="Group 2"/>
              <p:cNvGrpSpPr/>
              <p:nvPr/>
            </p:nvGrpSpPr>
            <p:grpSpPr>
              <a:xfrm>
                <a:off x="346429" y="1673349"/>
                <a:ext cx="9113565" cy="3545667"/>
                <a:chOff x="357403" y="2555401"/>
                <a:chExt cx="9113565" cy="3545667"/>
              </a:xfrm>
            </p:grpSpPr>
            <p:sp>
              <p:nvSpPr>
                <p:cNvPr id="13" name="Rectangle: Rounded Corners 123">
                  <a:extLst>
                    <a:ext uri="{FF2B5EF4-FFF2-40B4-BE49-F238E27FC236}">
                      <a16:creationId xmlns:a16="http://schemas.microsoft.com/office/drawing/2014/main" id="{6FC88E1D-7D6D-4742-B0B4-17CF147A16BE}"/>
                    </a:ext>
                  </a:extLst>
                </p:cNvPr>
                <p:cNvSpPr/>
                <p:nvPr/>
              </p:nvSpPr>
              <p:spPr>
                <a:xfrm>
                  <a:off x="357404" y="2555401"/>
                  <a:ext cx="9103428" cy="496062"/>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23">
                  <a:extLst>
                    <a:ext uri="{FF2B5EF4-FFF2-40B4-BE49-F238E27FC236}">
                      <a16:creationId xmlns:a16="http://schemas.microsoft.com/office/drawing/2014/main" id="{6FC88E1D-7D6D-4742-B0B4-17CF147A16BE}"/>
                    </a:ext>
                  </a:extLst>
                </p:cNvPr>
                <p:cNvSpPr/>
                <p:nvPr/>
              </p:nvSpPr>
              <p:spPr>
                <a:xfrm>
                  <a:off x="357403" y="3079620"/>
                  <a:ext cx="9103428" cy="463974"/>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23">
                  <a:extLst>
                    <a:ext uri="{FF2B5EF4-FFF2-40B4-BE49-F238E27FC236}">
                      <a16:creationId xmlns:a16="http://schemas.microsoft.com/office/drawing/2014/main" id="{6FC88E1D-7D6D-4742-B0B4-17CF147A16BE}"/>
                    </a:ext>
                  </a:extLst>
                </p:cNvPr>
                <p:cNvSpPr/>
                <p:nvPr/>
              </p:nvSpPr>
              <p:spPr>
                <a:xfrm>
                  <a:off x="357403" y="3581155"/>
                  <a:ext cx="9103428" cy="451948"/>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Rounded Corners 123">
                  <a:extLst>
                    <a:ext uri="{FF2B5EF4-FFF2-40B4-BE49-F238E27FC236}">
                      <a16:creationId xmlns:a16="http://schemas.microsoft.com/office/drawing/2014/main" id="{6FC88E1D-7D6D-4742-B0B4-17CF147A16BE}"/>
                    </a:ext>
                  </a:extLst>
                </p:cNvPr>
                <p:cNvSpPr/>
                <p:nvPr/>
              </p:nvSpPr>
              <p:spPr>
                <a:xfrm>
                  <a:off x="357403" y="4073376"/>
                  <a:ext cx="9103429" cy="485726"/>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Rounded Corners 123">
                  <a:extLst>
                    <a:ext uri="{FF2B5EF4-FFF2-40B4-BE49-F238E27FC236}">
                      <a16:creationId xmlns:a16="http://schemas.microsoft.com/office/drawing/2014/main" id="{6FC88E1D-7D6D-4742-B0B4-17CF147A16BE}"/>
                    </a:ext>
                  </a:extLst>
                </p:cNvPr>
                <p:cNvSpPr/>
                <p:nvPr/>
              </p:nvSpPr>
              <p:spPr>
                <a:xfrm>
                  <a:off x="357403" y="4596984"/>
                  <a:ext cx="9103429" cy="469172"/>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Rounded Corners 123">
                  <a:extLst>
                    <a:ext uri="{FF2B5EF4-FFF2-40B4-BE49-F238E27FC236}">
                      <a16:creationId xmlns:a16="http://schemas.microsoft.com/office/drawing/2014/main" id="{6FC88E1D-7D6D-4742-B0B4-17CF147A16BE}"/>
                    </a:ext>
                  </a:extLst>
                </p:cNvPr>
                <p:cNvSpPr/>
                <p:nvPr/>
              </p:nvSpPr>
              <p:spPr>
                <a:xfrm>
                  <a:off x="367540" y="5093730"/>
                  <a:ext cx="9103428" cy="485726"/>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23">
                  <a:extLst>
                    <a:ext uri="{FF2B5EF4-FFF2-40B4-BE49-F238E27FC236}">
                      <a16:creationId xmlns:a16="http://schemas.microsoft.com/office/drawing/2014/main" id="{6FC88E1D-7D6D-4742-B0B4-17CF147A16BE}"/>
                    </a:ext>
                  </a:extLst>
                </p:cNvPr>
                <p:cNvSpPr/>
                <p:nvPr/>
              </p:nvSpPr>
              <p:spPr>
                <a:xfrm>
                  <a:off x="367540" y="5615342"/>
                  <a:ext cx="9103428" cy="485726"/>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 name="Rectangle: Rounded Corners 123">
                <a:extLst>
                  <a:ext uri="{FF2B5EF4-FFF2-40B4-BE49-F238E27FC236}">
                    <a16:creationId xmlns:a16="http://schemas.microsoft.com/office/drawing/2014/main" id="{6FC88E1D-7D6D-4742-B0B4-17CF147A16BE}"/>
                  </a:ext>
                </a:extLst>
              </p:cNvPr>
              <p:cNvSpPr/>
              <p:nvPr/>
            </p:nvSpPr>
            <p:spPr>
              <a:xfrm>
                <a:off x="366182" y="5269393"/>
                <a:ext cx="9103428" cy="485726"/>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Rounded Corners 123">
                <a:extLst>
                  <a:ext uri="{FF2B5EF4-FFF2-40B4-BE49-F238E27FC236}">
                    <a16:creationId xmlns:a16="http://schemas.microsoft.com/office/drawing/2014/main" id="{6FC88E1D-7D6D-4742-B0B4-17CF147A16BE}"/>
                  </a:ext>
                </a:extLst>
              </p:cNvPr>
              <p:cNvSpPr/>
              <p:nvPr/>
            </p:nvSpPr>
            <p:spPr>
              <a:xfrm>
                <a:off x="356565" y="5789969"/>
                <a:ext cx="9103429" cy="485726"/>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4" name="TextBox 23"/>
            <p:cNvSpPr txBox="1"/>
            <p:nvPr/>
          </p:nvSpPr>
          <p:spPr>
            <a:xfrm>
              <a:off x="356565" y="3943443"/>
              <a:ext cx="4596929" cy="369332"/>
            </a:xfrm>
            <a:prstGeom prst="rect">
              <a:avLst/>
            </a:prstGeom>
            <a:noFill/>
          </p:spPr>
          <p:txBody>
            <a:bodyPr wrap="square" rtlCol="0">
              <a:spAutoFit/>
            </a:bodyPr>
            <a:lstStyle/>
            <a:p>
              <a:r>
                <a:rPr lang="fr-CA"/>
                <a:t>Conseils pour discuter avec votre client(e</a:t>
              </a:r>
              <a:r>
                <a:rPr lang="en-US"/>
                <a:t>)</a:t>
              </a:r>
              <a:endParaRPr lang="en-CA"/>
            </a:p>
          </p:txBody>
        </p:sp>
        <p:sp>
          <p:nvSpPr>
            <p:cNvPr id="25" name="TextBox 24"/>
            <p:cNvSpPr txBox="1"/>
            <p:nvPr/>
          </p:nvSpPr>
          <p:spPr>
            <a:xfrm>
              <a:off x="362339" y="4418278"/>
              <a:ext cx="7754965" cy="369332"/>
            </a:xfrm>
            <a:prstGeom prst="rect">
              <a:avLst/>
            </a:prstGeom>
            <a:noFill/>
          </p:spPr>
          <p:txBody>
            <a:bodyPr wrap="square" rtlCol="0">
              <a:spAutoFit/>
            </a:bodyPr>
            <a:lstStyle/>
            <a:p>
              <a:pPr lvl="0">
                <a:defRPr/>
              </a:pPr>
              <a:r>
                <a:rPr lang="fr-FR"/>
                <a:t>Comment intégrer la sécurité culturelle dans les interactions avec les client(e)s</a:t>
              </a:r>
              <a:endParaRPr lang="en-US"/>
            </a:p>
          </p:txBody>
        </p:sp>
        <p:sp>
          <p:nvSpPr>
            <p:cNvPr id="26" name="TextBox 25"/>
            <p:cNvSpPr txBox="1"/>
            <p:nvPr/>
          </p:nvSpPr>
          <p:spPr>
            <a:xfrm>
              <a:off x="346428" y="4892981"/>
              <a:ext cx="5637276" cy="369332"/>
            </a:xfrm>
            <a:prstGeom prst="rect">
              <a:avLst/>
            </a:prstGeom>
            <a:noFill/>
          </p:spPr>
          <p:txBody>
            <a:bodyPr wrap="square" rtlCol="0">
              <a:spAutoFit/>
            </a:bodyPr>
            <a:lstStyle/>
            <a:p>
              <a:pPr lvl="0">
                <a:defRPr/>
              </a:pPr>
              <a:r>
                <a:rPr lang="fr-FR"/>
                <a:t>Prévalence de la violence entre partenaires intimes</a:t>
              </a:r>
              <a:endParaRPr lang="en-CA"/>
            </a:p>
          </p:txBody>
        </p:sp>
        <p:sp>
          <p:nvSpPr>
            <p:cNvPr id="27" name="TextBox 26"/>
            <p:cNvSpPr txBox="1"/>
            <p:nvPr/>
          </p:nvSpPr>
          <p:spPr>
            <a:xfrm>
              <a:off x="356565" y="5351408"/>
              <a:ext cx="5637276" cy="369332"/>
            </a:xfrm>
            <a:prstGeom prst="rect">
              <a:avLst/>
            </a:prstGeom>
            <a:noFill/>
          </p:spPr>
          <p:txBody>
            <a:bodyPr wrap="square" rtlCol="0">
              <a:spAutoFit/>
            </a:bodyPr>
            <a:lstStyle/>
            <a:p>
              <a:r>
                <a:rPr lang="fr-FR"/>
                <a:t>Questions sur des formes précises de violence familiale</a:t>
              </a:r>
              <a:endParaRPr lang="en-CA"/>
            </a:p>
          </p:txBody>
        </p:sp>
        <p:sp>
          <p:nvSpPr>
            <p:cNvPr id="28" name="TextBox 27"/>
            <p:cNvSpPr txBox="1"/>
            <p:nvPr/>
          </p:nvSpPr>
          <p:spPr>
            <a:xfrm>
              <a:off x="330254" y="3485609"/>
              <a:ext cx="5653450" cy="369332"/>
            </a:xfrm>
            <a:prstGeom prst="rect">
              <a:avLst/>
            </a:prstGeom>
            <a:noFill/>
          </p:spPr>
          <p:txBody>
            <a:bodyPr wrap="square" rtlCol="0">
              <a:spAutoFit/>
            </a:bodyPr>
            <a:lstStyle/>
            <a:p>
              <a:pPr lvl="0">
                <a:defRPr/>
              </a:pPr>
              <a:r>
                <a:rPr lang="fr-CA"/>
                <a:t>Les expériences de violence familiale chez les enfants</a:t>
              </a:r>
            </a:p>
          </p:txBody>
        </p:sp>
        <p:sp>
          <p:nvSpPr>
            <p:cNvPr id="29" name="TextBox 28"/>
            <p:cNvSpPr txBox="1"/>
            <p:nvPr/>
          </p:nvSpPr>
          <p:spPr>
            <a:xfrm>
              <a:off x="346428" y="1658587"/>
              <a:ext cx="7770876" cy="646331"/>
            </a:xfrm>
            <a:prstGeom prst="rect">
              <a:avLst/>
            </a:prstGeom>
            <a:noFill/>
          </p:spPr>
          <p:txBody>
            <a:bodyPr wrap="square" rtlCol="0">
              <a:spAutoFit/>
            </a:bodyPr>
            <a:lstStyle/>
            <a:p>
              <a:pPr lvl="0">
                <a:defRPr/>
              </a:pPr>
              <a:r>
                <a:rPr lang="fr-CA"/>
                <a:t>Raisons pour lesquelles votre client(e) pourrait ne pas révéler ses expériences de violence familiale</a:t>
              </a:r>
            </a:p>
          </p:txBody>
        </p:sp>
        <p:sp>
          <p:nvSpPr>
            <p:cNvPr id="30" name="TextBox 29"/>
            <p:cNvSpPr txBox="1"/>
            <p:nvPr/>
          </p:nvSpPr>
          <p:spPr>
            <a:xfrm>
              <a:off x="346428" y="2123068"/>
              <a:ext cx="7403226" cy="646331"/>
            </a:xfrm>
            <a:prstGeom prst="rect">
              <a:avLst/>
            </a:prstGeom>
            <a:noFill/>
          </p:spPr>
          <p:txBody>
            <a:bodyPr wrap="square" rtlCol="0">
              <a:spAutoFit/>
            </a:bodyPr>
            <a:lstStyle/>
            <a:p>
              <a:pPr lvl="0">
                <a:defRPr/>
              </a:pPr>
              <a:r>
                <a:rPr lang="fr-CA"/>
                <a:t>Les effets du traumatisme et la pratique tenant compte des traumatismes et de la violence</a:t>
              </a:r>
            </a:p>
          </p:txBody>
        </p:sp>
        <p:sp>
          <p:nvSpPr>
            <p:cNvPr id="31" name="TextBox 30"/>
            <p:cNvSpPr txBox="1"/>
            <p:nvPr/>
          </p:nvSpPr>
          <p:spPr>
            <a:xfrm>
              <a:off x="346428" y="2573674"/>
              <a:ext cx="4771207" cy="369332"/>
            </a:xfrm>
            <a:prstGeom prst="rect">
              <a:avLst/>
            </a:prstGeom>
            <a:noFill/>
          </p:spPr>
          <p:txBody>
            <a:bodyPr wrap="square" rtlCol="0">
              <a:spAutoFit/>
            </a:bodyPr>
            <a:lstStyle/>
            <a:p>
              <a:pPr lvl="0">
                <a:defRPr/>
              </a:pPr>
              <a:r>
                <a:rPr lang="fr-CA"/>
                <a:t>Types de violence entre partenaires intimes</a:t>
              </a:r>
            </a:p>
          </p:txBody>
        </p:sp>
        <p:sp>
          <p:nvSpPr>
            <p:cNvPr id="32" name="TextBox 31"/>
            <p:cNvSpPr txBox="1"/>
            <p:nvPr/>
          </p:nvSpPr>
          <p:spPr>
            <a:xfrm>
              <a:off x="346428" y="3020839"/>
              <a:ext cx="6439383" cy="646331"/>
            </a:xfrm>
            <a:prstGeom prst="rect">
              <a:avLst/>
            </a:prstGeom>
            <a:noFill/>
          </p:spPr>
          <p:txBody>
            <a:bodyPr wrap="square" rtlCol="0">
              <a:spAutoFit/>
            </a:bodyPr>
            <a:lstStyle/>
            <a:p>
              <a:pPr lvl="0">
                <a:defRPr/>
              </a:pPr>
              <a:r>
                <a:rPr lang="fr-FR"/>
                <a:t>Représentation d’un(e) client(e) qui a peut-être eu recours à la violence familiale</a:t>
              </a:r>
              <a:endParaRPr lang="en-CA"/>
            </a:p>
          </p:txBody>
        </p:sp>
      </p:grpSp>
    </p:spTree>
    <p:extLst>
      <p:ext uri="{BB962C8B-B14F-4D97-AF65-F5344CB8AC3E}">
        <p14:creationId xmlns:p14="http://schemas.microsoft.com/office/powerpoint/2010/main" val="2721954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10800000">
            <a:off x="160020" y="-47977"/>
            <a:ext cx="12192000" cy="6867151"/>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0" y="4844955"/>
            <a:ext cx="12192000" cy="2013045"/>
          </a:xfrm>
          <a:prstGeom prst="rect">
            <a:avLst/>
          </a:prstGeom>
        </p:spPr>
      </p:pic>
      <p:sp>
        <p:nvSpPr>
          <p:cNvPr id="4" name="Slide Number Placeholder 3"/>
          <p:cNvSpPr>
            <a:spLocks noGrp="1"/>
          </p:cNvSpPr>
          <p:nvPr>
            <p:ph type="sldNum" sz="quarter" idx="12"/>
          </p:nvPr>
        </p:nvSpPr>
        <p:spPr/>
        <p:txBody>
          <a:bodyPr/>
          <a:lstStyle/>
          <a:p>
            <a:fld id="{136009B4-2E8F-4E28-A58F-16FA64DB9128}" type="slidenum">
              <a:rPr lang="en-US" smtClean="0"/>
              <a:pPr/>
              <a:t>29</a:t>
            </a:fld>
            <a:endParaRPr lang="en-US"/>
          </a:p>
        </p:txBody>
      </p:sp>
      <p:sp>
        <p:nvSpPr>
          <p:cNvPr id="7" name="TextBox 6"/>
          <p:cNvSpPr txBox="1"/>
          <p:nvPr/>
        </p:nvSpPr>
        <p:spPr>
          <a:xfrm>
            <a:off x="1315489" y="591056"/>
            <a:ext cx="8484794" cy="1089529"/>
          </a:xfrm>
          <a:prstGeom prst="rect">
            <a:avLst/>
          </a:prstGeom>
          <a:noFill/>
        </p:spPr>
        <p:txBody>
          <a:bodyPr wrap="square" rtlCol="0">
            <a:spAutoFit/>
          </a:bodyPr>
          <a:lstStyle/>
          <a:p>
            <a:pPr algn="ctr" defTabSz="514350">
              <a:lnSpc>
                <a:spcPct val="90000"/>
              </a:lnSpc>
              <a:spcBef>
                <a:spcPct val="0"/>
              </a:spcBef>
            </a:pPr>
            <a:r>
              <a:rPr lang="fr-CA" sz="3600" b="1">
                <a:solidFill>
                  <a:srgbClr val="0D1E42"/>
                </a:solidFill>
              </a:rPr>
              <a:t>Matériel supplémentaire de la Trousse d’outils AIDE</a:t>
            </a:r>
            <a:endParaRPr lang="fr-CA" sz="4400" b="1">
              <a:solidFill>
                <a:srgbClr val="0D1E42"/>
              </a:solidFill>
            </a:endParaRPr>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rot="10055274">
            <a:off x="140492" y="96412"/>
            <a:ext cx="1409212" cy="1460486"/>
          </a:xfrm>
          <a:prstGeom prst="rect">
            <a:avLst/>
          </a:prstGeom>
        </p:spPr>
      </p:pic>
      <p:sp>
        <p:nvSpPr>
          <p:cNvPr id="9" name="Rectangle 8"/>
          <p:cNvSpPr/>
          <p:nvPr/>
        </p:nvSpPr>
        <p:spPr>
          <a:xfrm>
            <a:off x="9829800" y="4223058"/>
            <a:ext cx="2362200" cy="1001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rot="2632508">
            <a:off x="10320986" y="5465981"/>
            <a:ext cx="1208617" cy="1270174"/>
          </a:xfrm>
          <a:prstGeom prst="rect">
            <a:avLst/>
          </a:prstGeom>
        </p:spPr>
      </p:pic>
      <p:sp>
        <p:nvSpPr>
          <p:cNvPr id="11" name="Slide Number Placeholder 1"/>
          <p:cNvSpPr txBox="1">
            <a:spLocks/>
          </p:cNvSpPr>
          <p:nvPr/>
        </p:nvSpPr>
        <p:spPr>
          <a:xfrm>
            <a:off x="10313203" y="5776742"/>
            <a:ext cx="451050" cy="4109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29</a:t>
            </a:fld>
            <a:endParaRPr lang="en-US">
              <a:solidFill>
                <a:srgbClr val="002060"/>
              </a:solidFill>
            </a:endParaRPr>
          </a:p>
        </p:txBody>
      </p:sp>
      <p:grpSp>
        <p:nvGrpSpPr>
          <p:cNvPr id="33" name="Group 32"/>
          <p:cNvGrpSpPr/>
          <p:nvPr/>
        </p:nvGrpSpPr>
        <p:grpSpPr>
          <a:xfrm>
            <a:off x="617220" y="1701287"/>
            <a:ext cx="8821664" cy="4200983"/>
            <a:chOff x="330253" y="1619236"/>
            <a:chExt cx="7427633" cy="3102443"/>
          </a:xfrm>
        </p:grpSpPr>
        <p:grpSp>
          <p:nvGrpSpPr>
            <p:cNvPr id="3" name="Group 2"/>
            <p:cNvGrpSpPr/>
            <p:nvPr/>
          </p:nvGrpSpPr>
          <p:grpSpPr>
            <a:xfrm>
              <a:off x="356564" y="1619236"/>
              <a:ext cx="7401322" cy="3102443"/>
              <a:chOff x="357403" y="2537470"/>
              <a:chExt cx="9113565" cy="3467728"/>
            </a:xfrm>
          </p:grpSpPr>
          <p:sp>
            <p:nvSpPr>
              <p:cNvPr id="13" name="Rectangle: Rounded Corners 123">
                <a:extLst>
                  <a:ext uri="{FF2B5EF4-FFF2-40B4-BE49-F238E27FC236}">
                    <a16:creationId xmlns:a16="http://schemas.microsoft.com/office/drawing/2014/main" id="{6FC88E1D-7D6D-4742-B0B4-17CF147A16BE}"/>
                  </a:ext>
                </a:extLst>
              </p:cNvPr>
              <p:cNvSpPr/>
              <p:nvPr/>
            </p:nvSpPr>
            <p:spPr>
              <a:xfrm>
                <a:off x="357404" y="2537470"/>
                <a:ext cx="9103428" cy="496062"/>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23">
                <a:extLst>
                  <a:ext uri="{FF2B5EF4-FFF2-40B4-BE49-F238E27FC236}">
                    <a16:creationId xmlns:a16="http://schemas.microsoft.com/office/drawing/2014/main" id="{6FC88E1D-7D6D-4742-B0B4-17CF147A16BE}"/>
                  </a:ext>
                </a:extLst>
              </p:cNvPr>
              <p:cNvSpPr/>
              <p:nvPr/>
            </p:nvSpPr>
            <p:spPr>
              <a:xfrm>
                <a:off x="357403" y="3056818"/>
                <a:ext cx="9103428" cy="463974"/>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23">
                <a:extLst>
                  <a:ext uri="{FF2B5EF4-FFF2-40B4-BE49-F238E27FC236}">
                    <a16:creationId xmlns:a16="http://schemas.microsoft.com/office/drawing/2014/main" id="{6FC88E1D-7D6D-4742-B0B4-17CF147A16BE}"/>
                  </a:ext>
                </a:extLst>
              </p:cNvPr>
              <p:cNvSpPr/>
              <p:nvPr/>
            </p:nvSpPr>
            <p:spPr>
              <a:xfrm>
                <a:off x="357403" y="3535552"/>
                <a:ext cx="9103428" cy="451948"/>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Rounded Corners 123">
                <a:extLst>
                  <a:ext uri="{FF2B5EF4-FFF2-40B4-BE49-F238E27FC236}">
                    <a16:creationId xmlns:a16="http://schemas.microsoft.com/office/drawing/2014/main" id="{6FC88E1D-7D6D-4742-B0B4-17CF147A16BE}"/>
                  </a:ext>
                </a:extLst>
              </p:cNvPr>
              <p:cNvSpPr/>
              <p:nvPr/>
            </p:nvSpPr>
            <p:spPr>
              <a:xfrm>
                <a:off x="357403" y="4004970"/>
                <a:ext cx="9103429" cy="485726"/>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Rounded Corners 123">
                <a:extLst>
                  <a:ext uri="{FF2B5EF4-FFF2-40B4-BE49-F238E27FC236}">
                    <a16:creationId xmlns:a16="http://schemas.microsoft.com/office/drawing/2014/main" id="{6FC88E1D-7D6D-4742-B0B4-17CF147A16BE}"/>
                  </a:ext>
                </a:extLst>
              </p:cNvPr>
              <p:cNvSpPr/>
              <p:nvPr/>
            </p:nvSpPr>
            <p:spPr>
              <a:xfrm>
                <a:off x="357403" y="4512519"/>
                <a:ext cx="9103429" cy="469172"/>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Rounded Corners 123">
                <a:extLst>
                  <a:ext uri="{FF2B5EF4-FFF2-40B4-BE49-F238E27FC236}">
                    <a16:creationId xmlns:a16="http://schemas.microsoft.com/office/drawing/2014/main" id="{6FC88E1D-7D6D-4742-B0B4-17CF147A16BE}"/>
                  </a:ext>
                </a:extLst>
              </p:cNvPr>
              <p:cNvSpPr/>
              <p:nvPr/>
            </p:nvSpPr>
            <p:spPr>
              <a:xfrm>
                <a:off x="367540" y="5009262"/>
                <a:ext cx="9103428" cy="485727"/>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23">
                <a:extLst>
                  <a:ext uri="{FF2B5EF4-FFF2-40B4-BE49-F238E27FC236}">
                    <a16:creationId xmlns:a16="http://schemas.microsoft.com/office/drawing/2014/main" id="{6FC88E1D-7D6D-4742-B0B4-17CF147A16BE}"/>
                  </a:ext>
                </a:extLst>
              </p:cNvPr>
              <p:cNvSpPr/>
              <p:nvPr/>
            </p:nvSpPr>
            <p:spPr>
              <a:xfrm>
                <a:off x="367540" y="5519471"/>
                <a:ext cx="9103428" cy="485727"/>
              </a:xfrm>
              <a:prstGeom prst="roundRect">
                <a:avLst>
                  <a:gd name="adj" fmla="val 10059"/>
                </a:avLst>
              </a:prstGeom>
              <a:solidFill>
                <a:srgbClr val="EED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4" name="TextBox 23"/>
            <p:cNvSpPr txBox="1"/>
            <p:nvPr/>
          </p:nvSpPr>
          <p:spPr>
            <a:xfrm>
              <a:off x="356564" y="3907395"/>
              <a:ext cx="3978442" cy="234829"/>
            </a:xfrm>
            <a:prstGeom prst="rect">
              <a:avLst/>
            </a:prstGeom>
            <a:noFill/>
          </p:spPr>
          <p:txBody>
            <a:bodyPr wrap="square" rtlCol="0">
              <a:spAutoFit/>
            </a:bodyPr>
            <a:lstStyle/>
            <a:p>
              <a:r>
                <a:rPr lang="fr-FR"/>
                <a:t>Rejet d’un parent par l’enfant</a:t>
              </a:r>
              <a:endParaRPr lang="en-CA"/>
            </a:p>
          </p:txBody>
        </p:sp>
        <p:sp>
          <p:nvSpPr>
            <p:cNvPr id="25" name="TextBox 24"/>
            <p:cNvSpPr txBox="1"/>
            <p:nvPr/>
          </p:nvSpPr>
          <p:spPr>
            <a:xfrm>
              <a:off x="364796" y="4284922"/>
              <a:ext cx="7211315" cy="410950"/>
            </a:xfrm>
            <a:prstGeom prst="rect">
              <a:avLst/>
            </a:prstGeom>
            <a:noFill/>
          </p:spPr>
          <p:txBody>
            <a:bodyPr wrap="square" rtlCol="0">
              <a:spAutoFit/>
            </a:bodyPr>
            <a:lstStyle/>
            <a:p>
              <a:r>
                <a:rPr lang="fr-FR"/>
                <a:t>Lorsque votre client(e) en droit de la famille est victime de violence familiale et qu’il y a des procédures pénales concurrentes</a:t>
              </a:r>
              <a:endParaRPr lang="en-CA"/>
            </a:p>
          </p:txBody>
        </p:sp>
        <p:sp>
          <p:nvSpPr>
            <p:cNvPr id="28" name="TextBox 27"/>
            <p:cNvSpPr txBox="1"/>
            <p:nvPr/>
          </p:nvSpPr>
          <p:spPr>
            <a:xfrm>
              <a:off x="330253" y="3467614"/>
              <a:ext cx="5124061" cy="234829"/>
            </a:xfrm>
            <a:prstGeom prst="rect">
              <a:avLst/>
            </a:prstGeom>
            <a:noFill/>
          </p:spPr>
          <p:txBody>
            <a:bodyPr wrap="square" rtlCol="0">
              <a:spAutoFit/>
            </a:bodyPr>
            <a:lstStyle/>
            <a:p>
              <a:r>
                <a:rPr lang="fr-FR"/>
                <a:t>Parler de violence familiale à un enfant client</a:t>
              </a:r>
              <a:endParaRPr lang="en-CA"/>
            </a:p>
          </p:txBody>
        </p:sp>
        <p:sp>
          <p:nvSpPr>
            <p:cNvPr id="29" name="TextBox 28"/>
            <p:cNvSpPr txBox="1"/>
            <p:nvPr/>
          </p:nvSpPr>
          <p:spPr>
            <a:xfrm>
              <a:off x="346428" y="1716499"/>
              <a:ext cx="6046129" cy="234829"/>
            </a:xfrm>
            <a:prstGeom prst="rect">
              <a:avLst/>
            </a:prstGeom>
            <a:noFill/>
          </p:spPr>
          <p:txBody>
            <a:bodyPr wrap="square" rtlCol="0">
              <a:spAutoFit/>
            </a:bodyPr>
            <a:lstStyle/>
            <a:p>
              <a:pPr>
                <a:defRPr/>
              </a:pPr>
              <a:r>
                <a:rPr lang="fr-CA"/>
                <a:t>Planification de la sécurité</a:t>
              </a:r>
            </a:p>
          </p:txBody>
        </p:sp>
        <p:sp>
          <p:nvSpPr>
            <p:cNvPr id="30" name="TextBox 29"/>
            <p:cNvSpPr txBox="1"/>
            <p:nvPr/>
          </p:nvSpPr>
          <p:spPr>
            <a:xfrm>
              <a:off x="346428" y="2172422"/>
              <a:ext cx="6872519" cy="234829"/>
            </a:xfrm>
            <a:prstGeom prst="rect">
              <a:avLst/>
            </a:prstGeom>
            <a:noFill/>
          </p:spPr>
          <p:txBody>
            <a:bodyPr wrap="square" rtlCol="0">
              <a:spAutoFit/>
            </a:bodyPr>
            <a:lstStyle/>
            <a:p>
              <a:r>
                <a:rPr lang="fr-FR"/>
                <a:t>Ce que les client(e)s doivent savoir pour communiquer avec la police</a:t>
              </a:r>
              <a:endParaRPr lang="en-CA"/>
            </a:p>
          </p:txBody>
        </p:sp>
        <p:sp>
          <p:nvSpPr>
            <p:cNvPr id="31" name="TextBox 30"/>
            <p:cNvSpPr txBox="1"/>
            <p:nvPr/>
          </p:nvSpPr>
          <p:spPr>
            <a:xfrm>
              <a:off x="346428" y="2586979"/>
              <a:ext cx="3978442" cy="234829"/>
            </a:xfrm>
            <a:prstGeom prst="rect">
              <a:avLst/>
            </a:prstGeom>
            <a:noFill/>
          </p:spPr>
          <p:txBody>
            <a:bodyPr wrap="square" rtlCol="0">
              <a:spAutoFit/>
            </a:bodyPr>
            <a:lstStyle/>
            <a:p>
              <a:r>
                <a:rPr lang="en-US"/>
                <a:t>Orienter les client(e)s</a:t>
              </a:r>
              <a:endParaRPr lang="en-CA"/>
            </a:p>
          </p:txBody>
        </p:sp>
        <p:sp>
          <p:nvSpPr>
            <p:cNvPr id="32" name="TextBox 31"/>
            <p:cNvSpPr txBox="1"/>
            <p:nvPr/>
          </p:nvSpPr>
          <p:spPr>
            <a:xfrm>
              <a:off x="330254" y="2922535"/>
              <a:ext cx="7245858" cy="477318"/>
            </a:xfrm>
            <a:prstGeom prst="rect">
              <a:avLst/>
            </a:prstGeom>
            <a:noFill/>
          </p:spPr>
          <p:txBody>
            <a:bodyPr wrap="square" rtlCol="0">
              <a:spAutoFit/>
            </a:bodyPr>
            <a:lstStyle/>
            <a:p>
              <a:r>
                <a:rPr lang="fr-FR"/>
                <a:t>Lorsque votre client(e) en droit de la famille est accusé(e) de violence familiale et qu’il y a des procédures pénales concurrentes</a:t>
              </a:r>
              <a:endParaRPr lang="en-CA"/>
            </a:p>
          </p:txBody>
        </p:sp>
      </p:grpSp>
    </p:spTree>
    <p:extLst>
      <p:ext uri="{BB962C8B-B14F-4D97-AF65-F5344CB8AC3E}">
        <p14:creationId xmlns:p14="http://schemas.microsoft.com/office/powerpoint/2010/main" val="1457770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113935-A975-F649-B0F8-6617ED1F7A63}"/>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Marker trans="21000" size="100"/>
                    </a14:imgEffect>
                  </a14:imgLayer>
                </a14:imgProps>
              </a:ext>
            </a:extLst>
          </a:blip>
          <a:srcRect l="378" r="15890" b="4397"/>
          <a:stretch/>
        </p:blipFill>
        <p:spPr>
          <a:xfrm>
            <a:off x="-1" y="0"/>
            <a:ext cx="12192001" cy="6858000"/>
          </a:xfrm>
          <a:prstGeom prst="rect">
            <a:avLst/>
          </a:prstGeom>
        </p:spPr>
      </p:pic>
      <p:sp>
        <p:nvSpPr>
          <p:cNvPr id="5" name="Rectangle 4">
            <a:extLst>
              <a:ext uri="{FF2B5EF4-FFF2-40B4-BE49-F238E27FC236}">
                <a16:creationId xmlns:a16="http://schemas.microsoft.com/office/drawing/2014/main" id="{A64FF779-EECE-314F-A1D7-EFF14BBBBFD1}"/>
              </a:ext>
            </a:extLst>
          </p:cNvPr>
          <p:cNvSpPr/>
          <p:nvPr/>
        </p:nvSpPr>
        <p:spPr>
          <a:xfrm>
            <a:off x="-1" y="1336121"/>
            <a:ext cx="5302103" cy="4185759"/>
          </a:xfrm>
          <a:prstGeom prst="rect">
            <a:avLst/>
          </a:prstGeom>
          <a:solidFill>
            <a:srgbClr val="FFFFFF">
              <a:alpha val="81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p:txBody>
      </p:sp>
      <p:sp>
        <p:nvSpPr>
          <p:cNvPr id="2" name="TextBox 1">
            <a:extLst>
              <a:ext uri="{FF2B5EF4-FFF2-40B4-BE49-F238E27FC236}">
                <a16:creationId xmlns:a16="http://schemas.microsoft.com/office/drawing/2014/main" id="{FC6FB8FE-5608-9B43-9C50-8F5EC363344F}"/>
              </a:ext>
            </a:extLst>
          </p:cNvPr>
          <p:cNvSpPr txBox="1"/>
          <p:nvPr/>
        </p:nvSpPr>
        <p:spPr>
          <a:xfrm>
            <a:off x="389262" y="1767008"/>
            <a:ext cx="4623005" cy="3323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52916" defTabSz="1625519" hangingPunct="0">
              <a:buClr>
                <a:srgbClr val="000000"/>
              </a:buClr>
              <a:defRPr/>
            </a:pPr>
            <a:r>
              <a:rPr lang="fr-CA" sz="1600" kern="0">
                <a:solidFill>
                  <a:srgbClr val="404040"/>
                </a:solidFill>
                <a:latin typeface="Calibri Light" panose="020F0302020204030204" pitchFamily="34" charset="0"/>
                <a:ea typeface="Roboto Light" panose="02000000000000000000" pitchFamily="2" charset="0"/>
                <a:cs typeface="Calibri Light" panose="020F0302020204030204" pitchFamily="34" charset="0"/>
                <a:sym typeface="Arial"/>
              </a:rPr>
              <a:t>Veuillez penser aux terres traditionnelles sur lesquelles vous vous trouvez et vous joindre à nous pour </a:t>
            </a:r>
            <a:r>
              <a:rPr lang="fr-CA" sz="1600" b="1" kern="0">
                <a:solidFill>
                  <a:srgbClr val="404040"/>
                </a:solidFill>
                <a:latin typeface="Calibri Light" panose="020F0302020204030204" pitchFamily="34" charset="0"/>
                <a:ea typeface="Roboto Light" panose="02000000000000000000" pitchFamily="2" charset="0"/>
                <a:cs typeface="Calibri Light" panose="020F0302020204030204" pitchFamily="34" charset="0"/>
                <a:sym typeface="Arial"/>
              </a:rPr>
              <a:t>reconnaître et remercier </a:t>
            </a:r>
          </a:p>
          <a:p>
            <a:pPr marL="52916" defTabSz="1625519" hangingPunct="0">
              <a:buClr>
                <a:srgbClr val="000000"/>
              </a:buClr>
              <a:defRPr/>
            </a:pPr>
            <a:r>
              <a:rPr lang="fr-CA" sz="1600" b="1" kern="0">
                <a:solidFill>
                  <a:srgbClr val="404040"/>
                </a:solidFill>
                <a:latin typeface="Calibri Light" panose="020F0302020204030204" pitchFamily="34" charset="0"/>
                <a:ea typeface="Roboto Light" panose="02000000000000000000" pitchFamily="2" charset="0"/>
                <a:cs typeface="Calibri Light" panose="020F0302020204030204" pitchFamily="34" charset="0"/>
                <a:sym typeface="Arial"/>
              </a:rPr>
              <a:t>les générations de peuples autochtones </a:t>
            </a:r>
          </a:p>
          <a:p>
            <a:pPr marL="52916" defTabSz="1625519" hangingPunct="0">
              <a:buClr>
                <a:srgbClr val="000000"/>
              </a:buClr>
              <a:defRPr/>
            </a:pPr>
            <a:r>
              <a:rPr lang="fr-CA" sz="1600" kern="0">
                <a:solidFill>
                  <a:srgbClr val="404040"/>
                </a:solidFill>
                <a:latin typeface="Calibri Light" panose="020F0302020204030204" pitchFamily="34" charset="0"/>
                <a:ea typeface="Roboto Light" panose="02000000000000000000" pitchFamily="2" charset="0"/>
                <a:cs typeface="Calibri Light" panose="020F0302020204030204" pitchFamily="34" charset="0"/>
                <a:sym typeface="Arial"/>
              </a:rPr>
              <a:t>qui en ont pris soin, et pour célébrer la force et l’esprit toujours présents des peuples autochtones. Le travail qui se poursuit pour que devienne réalité la promesse de vérité et de réconciliation dans nos collectivités et plus particulièrement, pour que les femmes et filles autochtones disparues et assassinées au Canada obtiennent justice, devrait inspirer nos discussions pendant ce webinaire </a:t>
            </a:r>
          </a:p>
          <a:p>
            <a:pPr marL="52916" defTabSz="1625519" hangingPunct="0">
              <a:buClr>
                <a:srgbClr val="000000"/>
              </a:buClr>
              <a:defRPr/>
            </a:pPr>
            <a:r>
              <a:rPr lang="fr-CA" sz="1600" kern="0">
                <a:solidFill>
                  <a:srgbClr val="404040"/>
                </a:solidFill>
                <a:latin typeface="Calibri Light" panose="020F0302020204030204" pitchFamily="34" charset="0"/>
                <a:ea typeface="Roboto Light" panose="02000000000000000000" pitchFamily="2" charset="0"/>
                <a:cs typeface="Calibri Light" panose="020F0302020204030204" pitchFamily="34" charset="0"/>
                <a:sym typeface="Arial"/>
              </a:rPr>
              <a:t>et par la suite.</a:t>
            </a:r>
          </a:p>
        </p:txBody>
      </p:sp>
      <p:pic>
        <p:nvPicPr>
          <p:cNvPr id="7" name="Picture 6" descr="western centre for research &amp; education on violence against omwen &amp; children&#10;">
            <a:extLst>
              <a:ext uri="{FF2B5EF4-FFF2-40B4-BE49-F238E27FC236}">
                <a16:creationId xmlns:a16="http://schemas.microsoft.com/office/drawing/2014/main" id="{FE541F98-BD16-D74E-AFE8-4294EC72F77D}"/>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875" t="27685" r="16892" b="52379"/>
          <a:stretch/>
        </p:blipFill>
        <p:spPr>
          <a:xfrm>
            <a:off x="503245" y="5859237"/>
            <a:ext cx="3317416" cy="388124"/>
          </a:xfrm>
          <a:prstGeom prst="rect">
            <a:avLst/>
          </a:prstGeom>
        </p:spPr>
      </p:pic>
    </p:spTree>
    <p:extLst>
      <p:ext uri="{BB962C8B-B14F-4D97-AF65-F5344CB8AC3E}">
        <p14:creationId xmlns:p14="http://schemas.microsoft.com/office/powerpoint/2010/main" val="424523899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4">
            <a:extLst>
              <a:ext uri="{FF2B5EF4-FFF2-40B4-BE49-F238E27FC236}">
                <a16:creationId xmlns:a16="http://schemas.microsoft.com/office/drawing/2014/main" id="{3ED65B19-2F87-4D2E-BFB4-A15BEA77642B}"/>
              </a:ext>
            </a:extLst>
          </p:cNvPr>
          <p:cNvPicPr>
            <a:picLocks noChangeAspect="1" noChangeArrowheads="1"/>
          </p:cNvPicPr>
          <p:nvPr>
            <p:custDataLst>
              <p:tags r:id="rId1"/>
            </p:custDataLst>
          </p:nvPr>
        </p:nvPicPr>
        <p:blipFill>
          <a:blip r:embed="rId19">
            <a:extLst>
              <a:ext uri="{28A0092B-C50C-407E-A947-70E740481C1C}">
                <a14:useLocalDpi xmlns:a14="http://schemas.microsoft.com/office/drawing/2010/main" val="0"/>
              </a:ext>
            </a:extLst>
          </a:blip>
          <a:srcRect/>
          <a:stretch>
            <a:fillRect/>
          </a:stretch>
        </p:blipFill>
        <p:spPr bwMode="auto">
          <a:xfrm>
            <a:off x="0" y="-17463"/>
            <a:ext cx="121920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219" name="Picture 51">
            <a:extLst>
              <a:ext uri="{FF2B5EF4-FFF2-40B4-BE49-F238E27FC236}">
                <a16:creationId xmlns:a16="http://schemas.microsoft.com/office/drawing/2014/main" id="{04238598-47C0-4F55-B679-AE0C61555872}"/>
              </a:ext>
            </a:extLst>
          </p:cNvPr>
          <p:cNvPicPr>
            <a:picLocks noChangeAspect="1" noChangeArrowheads="1"/>
          </p:cNvPicPr>
          <p:nvPr>
            <p:custDataLst>
              <p:tags r:id="rId2"/>
            </p:custDataLst>
          </p:nvPr>
        </p:nvPicPr>
        <p:blipFill>
          <a:blip r:embed="rId20">
            <a:extLst>
              <a:ext uri="{28A0092B-C50C-407E-A947-70E740481C1C}">
                <a14:useLocalDpi xmlns:a14="http://schemas.microsoft.com/office/drawing/2010/main" val="0"/>
              </a:ext>
            </a:extLst>
          </a:blip>
          <a:srcRect/>
          <a:stretch>
            <a:fillRect/>
          </a:stretch>
        </p:blipFill>
        <p:spPr bwMode="auto">
          <a:xfrm rot="2580000">
            <a:off x="10320338" y="5465763"/>
            <a:ext cx="12096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220" name="Slide Number Placeholder 1">
            <a:extLst>
              <a:ext uri="{FF2B5EF4-FFF2-40B4-BE49-F238E27FC236}">
                <a16:creationId xmlns:a16="http://schemas.microsoft.com/office/drawing/2014/main" id="{BA17255E-B8F9-450D-8C2F-0AC12C2FCBBC}"/>
              </a:ext>
            </a:extLst>
          </p:cNvPr>
          <p:cNvSpPr>
            <a:spLocks noChangeArrowheads="1"/>
          </p:cNvSpPr>
          <p:nvPr>
            <p:custDataLst>
              <p:tags r:id="rId3"/>
            </p:custDataLst>
          </p:nvPr>
        </p:nvSpPr>
        <p:spPr bwMode="auto">
          <a:xfrm>
            <a:off x="10163872" y="5807075"/>
            <a:ext cx="611187" cy="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r"/>
            <a:fld id="{A1C95623-4D17-4D02-8121-895CEAF99E85}" type="slidenum">
              <a:rPr lang="en-US" altLang="fr-FR" sz="1600">
                <a:solidFill>
                  <a:srgbClr val="002060"/>
                </a:solidFill>
                <a:cs typeface="Arial" panose="020B0604020202020204" pitchFamily="34" charset="0"/>
              </a:rPr>
              <a:pPr algn="r"/>
              <a:t>30</a:t>
            </a:fld>
            <a:endParaRPr lang="en-US" altLang="fr-FR" sz="1600">
              <a:solidFill>
                <a:srgbClr val="002060"/>
              </a:solidFill>
              <a:cs typeface="Arial" panose="020B0604020202020204" pitchFamily="34" charset="0"/>
            </a:endParaRPr>
          </a:p>
        </p:txBody>
      </p:sp>
      <p:grpSp>
        <p:nvGrpSpPr>
          <p:cNvPr id="9221" name="Group 88">
            <a:extLst>
              <a:ext uri="{FF2B5EF4-FFF2-40B4-BE49-F238E27FC236}">
                <a16:creationId xmlns:a16="http://schemas.microsoft.com/office/drawing/2014/main" id="{3AF97876-943D-485C-A1C3-B51433DD21F4}"/>
              </a:ext>
            </a:extLst>
          </p:cNvPr>
          <p:cNvGrpSpPr>
            <a:grpSpLocks/>
          </p:cNvGrpSpPr>
          <p:nvPr>
            <p:custDataLst>
              <p:tags r:id="rId4"/>
            </p:custDataLst>
          </p:nvPr>
        </p:nvGrpSpPr>
        <p:grpSpPr bwMode="auto">
          <a:xfrm>
            <a:off x="2600325" y="5464175"/>
            <a:ext cx="6991350" cy="1411288"/>
            <a:chOff x="1885601" y="3961065"/>
            <a:chExt cx="8605936" cy="1797532"/>
          </a:xfrm>
        </p:grpSpPr>
        <p:pic>
          <p:nvPicPr>
            <p:cNvPr id="9222" name="Group 39">
              <a:extLst>
                <a:ext uri="{FF2B5EF4-FFF2-40B4-BE49-F238E27FC236}">
                  <a16:creationId xmlns:a16="http://schemas.microsoft.com/office/drawing/2014/main" id="{5E32B300-CA29-4108-A0E1-A7E5C36809A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21147" y="3957636"/>
              <a:ext cx="1357963" cy="156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pic>
          <p:nvPicPr>
            <p:cNvPr id="9223" name="Group 28">
              <a:extLst>
                <a:ext uri="{FF2B5EF4-FFF2-40B4-BE49-F238E27FC236}">
                  <a16:creationId xmlns:a16="http://schemas.microsoft.com/office/drawing/2014/main" id="{C5836498-5C09-46A9-B8A6-2C0AEF8837A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98026" y="3957636"/>
              <a:ext cx="1357963" cy="156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pic>
          <p:nvPicPr>
            <p:cNvPr id="9224" name="Group 22">
              <a:extLst>
                <a:ext uri="{FF2B5EF4-FFF2-40B4-BE49-F238E27FC236}">
                  <a16:creationId xmlns:a16="http://schemas.microsoft.com/office/drawing/2014/main" id="{C4945AA5-3719-4FE7-BAF3-D71427A38DA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97413" y="3957636"/>
              <a:ext cx="1365465" cy="156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pic>
          <p:nvPicPr>
            <p:cNvPr id="9225" name="Group 15">
              <a:extLst>
                <a:ext uri="{FF2B5EF4-FFF2-40B4-BE49-F238E27FC236}">
                  <a16:creationId xmlns:a16="http://schemas.microsoft.com/office/drawing/2014/main" id="{4EA2FD76-8946-4398-ABA7-86A244B2BA6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82101" y="4190772"/>
              <a:ext cx="1365465" cy="156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pic>
          <p:nvPicPr>
            <p:cNvPr id="9226" name="Group 25">
              <a:extLst>
                <a:ext uri="{FF2B5EF4-FFF2-40B4-BE49-F238E27FC236}">
                  <a16:creationId xmlns:a16="http://schemas.microsoft.com/office/drawing/2014/main" id="{3A529298-CCAE-4B1B-B69E-BD5015DD371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697719" y="4190772"/>
              <a:ext cx="1365465" cy="156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pic>
          <p:nvPicPr>
            <p:cNvPr id="9227" name="Group 31">
              <a:extLst>
                <a:ext uri="{FF2B5EF4-FFF2-40B4-BE49-F238E27FC236}">
                  <a16:creationId xmlns:a16="http://schemas.microsoft.com/office/drawing/2014/main" id="{D74DF440-4938-4F13-AA70-CF9C242E8CF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13338" y="4190772"/>
              <a:ext cx="1357963" cy="156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pic>
          <p:nvPicPr>
            <p:cNvPr id="9228" name="Group 34">
              <a:extLst>
                <a:ext uri="{FF2B5EF4-FFF2-40B4-BE49-F238E27FC236}">
                  <a16:creationId xmlns:a16="http://schemas.microsoft.com/office/drawing/2014/main" id="{9E0356C6-052E-43AB-BAAD-0CAB782F718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214258" y="3957636"/>
              <a:ext cx="1365465" cy="156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pic>
          <p:nvPicPr>
            <p:cNvPr id="9229" name="Group 45">
              <a:extLst>
                <a:ext uri="{FF2B5EF4-FFF2-40B4-BE49-F238E27FC236}">
                  <a16:creationId xmlns:a16="http://schemas.microsoft.com/office/drawing/2014/main" id="{0E90020C-1E83-4C4C-A4E1-30011A157980}"/>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313951" y="4190772"/>
              <a:ext cx="1365465" cy="156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pic>
          <p:nvPicPr>
            <p:cNvPr id="9230" name="Group 48">
              <a:extLst>
                <a:ext uri="{FF2B5EF4-FFF2-40B4-BE49-F238E27FC236}">
                  <a16:creationId xmlns:a16="http://schemas.microsoft.com/office/drawing/2014/main" id="{E3ABCAAA-9323-49DC-ADBE-62F903A8025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129570" y="4190772"/>
              <a:ext cx="1365465" cy="156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pic>
      </p:grpSp>
      <p:sp>
        <p:nvSpPr>
          <p:cNvPr id="9231" name="Rounded Rectangular Callout 56">
            <a:extLst>
              <a:ext uri="{FF2B5EF4-FFF2-40B4-BE49-F238E27FC236}">
                <a16:creationId xmlns:a16="http://schemas.microsoft.com/office/drawing/2014/main" id="{189EC3F5-299A-49EC-A2F4-FFB8BE07F711}"/>
              </a:ext>
            </a:extLst>
          </p:cNvPr>
          <p:cNvSpPr>
            <a:spLocks noChangeArrowheads="1"/>
          </p:cNvSpPr>
          <p:nvPr>
            <p:custDataLst>
              <p:tags r:id="rId5"/>
            </p:custDataLst>
          </p:nvPr>
        </p:nvSpPr>
        <p:spPr bwMode="auto">
          <a:xfrm flipH="1">
            <a:off x="849313" y="1044575"/>
            <a:ext cx="4906962" cy="1166813"/>
          </a:xfrm>
          <a:prstGeom prst="wedgeRoundRectCallout">
            <a:avLst>
              <a:gd name="adj1" fmla="val -21528"/>
              <a:gd name="adj2" fmla="val 65556"/>
              <a:gd name="adj3" fmla="val 16667"/>
            </a:avLst>
          </a:prstGeom>
          <a:solidFill>
            <a:srgbClr val="761F42">
              <a:alpha val="21959"/>
            </a:srgbClr>
          </a:solidFill>
          <a:ln w="38100" algn="ctr">
            <a:solidFill>
              <a:srgbClr val="761F42"/>
            </a:solidFill>
            <a:miter lim="800000"/>
            <a:headEnd/>
            <a:tailEnd/>
          </a:ln>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endParaRPr lang="en-CA" altLang="en-US">
              <a:solidFill>
                <a:srgbClr val="FFFFFF"/>
              </a:solidFill>
            </a:endParaRPr>
          </a:p>
        </p:txBody>
      </p:sp>
      <p:sp>
        <p:nvSpPr>
          <p:cNvPr id="14343" name="Rectangle 58">
            <a:extLst>
              <a:ext uri="{FF2B5EF4-FFF2-40B4-BE49-F238E27FC236}">
                <a16:creationId xmlns:a16="http://schemas.microsoft.com/office/drawing/2014/main" id="{E7515464-39E9-41F5-909F-3F661DAEA8B7}"/>
              </a:ext>
            </a:extLst>
          </p:cNvPr>
          <p:cNvSpPr/>
          <p:nvPr>
            <p:custDataLst>
              <p:tags r:id="rId6"/>
            </p:custDataLst>
          </p:nvPr>
        </p:nvSpPr>
        <p:spPr>
          <a:xfrm>
            <a:off x="891308" y="1148537"/>
            <a:ext cx="4814887" cy="954107"/>
          </a:xfrm>
          <a:prstGeom prst="rect">
            <a:avLst/>
          </a:prstGeom>
          <a:noFill/>
          <a:ln>
            <a:noFill/>
            <a:miter lim="800000"/>
          </a:ln>
        </p:spPr>
        <p:txBody>
          <a:bodyPr wrap="square">
            <a:spAutoFit/>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r>
              <a:rPr lang="fr-CA" altLang="fr-FR" sz="1400"/>
              <a:t>« L’outil m’a avant tout permis d’être un meilleur avocat en mettant l’accent sur la violence familiale et en ayant un moyen d’en discuter avec les clients. Je pense que je leur offre un meilleur service. Je peux mieux répondre à leurs besoins. »</a:t>
            </a:r>
          </a:p>
        </p:txBody>
      </p:sp>
      <p:sp>
        <p:nvSpPr>
          <p:cNvPr id="14344" name="Rectangle 4">
            <a:extLst>
              <a:ext uri="{FF2B5EF4-FFF2-40B4-BE49-F238E27FC236}">
                <a16:creationId xmlns:a16="http://schemas.microsoft.com/office/drawing/2014/main" id="{F731174D-38FA-4D10-9EA9-5FA1F3C6217E}"/>
              </a:ext>
            </a:extLst>
          </p:cNvPr>
          <p:cNvSpPr/>
          <p:nvPr>
            <p:custDataLst>
              <p:tags r:id="rId7"/>
            </p:custDataLst>
          </p:nvPr>
        </p:nvSpPr>
        <p:spPr>
          <a:xfrm>
            <a:off x="6161088" y="1241425"/>
            <a:ext cx="4651375" cy="738664"/>
          </a:xfrm>
          <a:prstGeom prst="rect">
            <a:avLst/>
          </a:prstGeom>
          <a:noFill/>
          <a:ln>
            <a:noFill/>
            <a:miter lim="800000"/>
          </a:ln>
        </p:spPr>
        <p:txBody>
          <a:bodyPr>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algn="ctr"/>
            <a:r>
              <a:rPr lang="fr-CA" sz="1400">
                <a:ln w="9525" cap="flat" cmpd="sng" algn="ctr">
                  <a:noFill/>
                  <a:prstDash val="solid"/>
                  <a:round/>
                  <a:headEnd type="none" w="med" len="med"/>
                  <a:tailEnd type="none" w="med" len="med"/>
                </a:ln>
                <a:solidFill>
                  <a:srgbClr val="000000"/>
                </a:solidFill>
                <a:cs typeface="Arial"/>
                <a:sym typeface="Wingdings"/>
              </a:rPr>
              <a:t>« J’ai changé ma façon de réfléchir afin de trouver des manières différentes d’aborder la question et de ne rien oublier. »</a:t>
            </a:r>
          </a:p>
        </p:txBody>
      </p:sp>
      <p:sp>
        <p:nvSpPr>
          <p:cNvPr id="14345" name="Rectangle 8">
            <a:extLst>
              <a:ext uri="{FF2B5EF4-FFF2-40B4-BE49-F238E27FC236}">
                <a16:creationId xmlns:a16="http://schemas.microsoft.com/office/drawing/2014/main" id="{DA627BAC-3099-46C4-AEE9-0D2C3D27A37E}"/>
              </a:ext>
            </a:extLst>
          </p:cNvPr>
          <p:cNvSpPr/>
          <p:nvPr>
            <p:custDataLst>
              <p:tags r:id="rId8"/>
            </p:custDataLst>
          </p:nvPr>
        </p:nvSpPr>
        <p:spPr>
          <a:xfrm>
            <a:off x="909638" y="2570163"/>
            <a:ext cx="4784725" cy="1015663"/>
          </a:xfrm>
          <a:prstGeom prst="rect">
            <a:avLst/>
          </a:prstGeom>
          <a:noFill/>
          <a:ln>
            <a:noFill/>
            <a:miter lim="800000"/>
          </a:ln>
        </p:spPr>
        <p:txBody>
          <a:bodyPr>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algn="ctr"/>
            <a:r>
              <a:rPr lang="fr-CA" sz="1200">
                <a:ln w="9525" cap="flat" cmpd="sng" algn="ctr">
                  <a:noFill/>
                  <a:prstDash val="solid"/>
                  <a:round/>
                  <a:headEnd type="none" w="med" len="med"/>
                  <a:tailEnd type="none" w="med" len="med"/>
                </a:ln>
                <a:solidFill>
                  <a:srgbClr val="000000"/>
                </a:solidFill>
                <a:cs typeface="Arial"/>
                <a:sym typeface="Wingdings"/>
              </a:rPr>
              <a:t>« Il offre un excellent cadre et une excellente approche, en particulier en ce qui concerne la définition de la violence familiale; les types de mauvais traitements; comment les praticiens peuvent se renseigner sur les mauvais traitements d’une manière intersectionnelle qui tient compte des traumatismes subis, tout en étant conscients des risques à la sécurité ».</a:t>
            </a:r>
          </a:p>
        </p:txBody>
      </p:sp>
      <p:sp>
        <p:nvSpPr>
          <p:cNvPr id="14346" name="Rectangle 9">
            <a:extLst>
              <a:ext uri="{FF2B5EF4-FFF2-40B4-BE49-F238E27FC236}">
                <a16:creationId xmlns:a16="http://schemas.microsoft.com/office/drawing/2014/main" id="{0C3DDBAA-A4BB-4631-929D-C6FEB748727E}"/>
              </a:ext>
            </a:extLst>
          </p:cNvPr>
          <p:cNvSpPr/>
          <p:nvPr>
            <p:custDataLst>
              <p:tags r:id="rId9"/>
            </p:custDataLst>
          </p:nvPr>
        </p:nvSpPr>
        <p:spPr>
          <a:xfrm>
            <a:off x="6032500" y="4105275"/>
            <a:ext cx="4910138" cy="1015663"/>
          </a:xfrm>
          <a:prstGeom prst="rect">
            <a:avLst/>
          </a:prstGeom>
          <a:noFill/>
          <a:ln>
            <a:noFill/>
            <a:miter lim="800000"/>
          </a:ln>
        </p:spPr>
        <p:txBody>
          <a:bodyPr>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algn="ctr"/>
            <a:r>
              <a:rPr lang="fr-CA" sz="1200">
                <a:ln w="9525" cap="flat" cmpd="sng" algn="ctr">
                  <a:noFill/>
                  <a:prstDash val="solid"/>
                  <a:round/>
                  <a:headEnd type="none" w="med" len="med"/>
                  <a:tailEnd type="none" w="med" len="med"/>
                </a:ln>
                <a:solidFill>
                  <a:srgbClr val="000000"/>
                </a:solidFill>
                <a:cs typeface="Arial"/>
                <a:sym typeface="Wingdings"/>
              </a:rPr>
              <a:t>« La Trousse d’outils AIDE a des répercussions positives non seulement pour les conseillers juridiques en droit de la famille et leurs clients, mais aussi pour les victimes d’actes criminels et la communauté juridique en général, car elle est conçue spécialement pour mieux répondre aux besoins des victimes et des survivants. »</a:t>
            </a:r>
          </a:p>
        </p:txBody>
      </p:sp>
      <p:sp>
        <p:nvSpPr>
          <p:cNvPr id="9236" name="Rounded Rectangular Callout 55">
            <a:extLst>
              <a:ext uri="{FF2B5EF4-FFF2-40B4-BE49-F238E27FC236}">
                <a16:creationId xmlns:a16="http://schemas.microsoft.com/office/drawing/2014/main" id="{B92DEA79-1AFE-45F8-9A4A-5F8C396E3238}"/>
              </a:ext>
            </a:extLst>
          </p:cNvPr>
          <p:cNvSpPr>
            <a:spLocks noChangeArrowheads="1"/>
          </p:cNvSpPr>
          <p:nvPr>
            <p:custDataLst>
              <p:tags r:id="rId10"/>
            </p:custDataLst>
          </p:nvPr>
        </p:nvSpPr>
        <p:spPr bwMode="auto">
          <a:xfrm flipH="1">
            <a:off x="830263" y="2528888"/>
            <a:ext cx="4906962" cy="1166812"/>
          </a:xfrm>
          <a:prstGeom prst="wedgeRoundRectCallout">
            <a:avLst>
              <a:gd name="adj1" fmla="val -21528"/>
              <a:gd name="adj2" fmla="val 65556"/>
              <a:gd name="adj3" fmla="val 16667"/>
            </a:avLst>
          </a:prstGeom>
          <a:solidFill>
            <a:srgbClr val="0D1E42">
              <a:alpha val="21959"/>
            </a:srgbClr>
          </a:solidFill>
          <a:ln w="38100" algn="ctr">
            <a:solidFill>
              <a:srgbClr val="0D1E42"/>
            </a:solidFill>
            <a:miter lim="800000"/>
            <a:headEnd/>
            <a:tailEnd/>
          </a:ln>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endParaRPr lang="en-CA" altLang="en-US">
              <a:solidFill>
                <a:srgbClr val="FFFFFF"/>
              </a:solidFill>
            </a:endParaRPr>
          </a:p>
        </p:txBody>
      </p:sp>
      <p:sp>
        <p:nvSpPr>
          <p:cNvPr id="14348" name="Rectangle 54">
            <a:extLst>
              <a:ext uri="{FF2B5EF4-FFF2-40B4-BE49-F238E27FC236}">
                <a16:creationId xmlns:a16="http://schemas.microsoft.com/office/drawing/2014/main" id="{9ECF4C7B-EF53-4DD6-8B18-BEC05E783690}"/>
              </a:ext>
            </a:extLst>
          </p:cNvPr>
          <p:cNvSpPr/>
          <p:nvPr>
            <p:custDataLst>
              <p:tags r:id="rId11"/>
            </p:custDataLst>
          </p:nvPr>
        </p:nvSpPr>
        <p:spPr>
          <a:xfrm>
            <a:off x="982663" y="352425"/>
            <a:ext cx="10891837" cy="646113"/>
          </a:xfrm>
          <a:prstGeom prst="rect">
            <a:avLst/>
          </a:prstGeom>
          <a:noFill/>
          <a:ln>
            <a:noFill/>
            <a:miter lim="800000"/>
          </a:ln>
        </p:spPr>
        <p:txBody>
          <a:bodyPr>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algn="ctr" defTabSz="514350">
              <a:lnSpc>
                <a:spcPct val="90000"/>
              </a:lnSpc>
            </a:pPr>
            <a:r>
              <a:rPr lang="fr-CA" sz="4000" b="1">
                <a:ln w="9525" cap="flat" cmpd="sng" algn="ctr">
                  <a:noFill/>
                  <a:prstDash val="solid"/>
                  <a:round/>
                  <a:headEnd type="none" w="med" len="med"/>
                  <a:tailEnd type="none" w="med" len="med"/>
                </a:ln>
                <a:solidFill>
                  <a:srgbClr val="0D1E42"/>
                </a:solidFill>
                <a:cs typeface="Arial"/>
                <a:sym typeface="Wingdings"/>
              </a:rPr>
              <a:t>Qu’entendons-nous?</a:t>
            </a:r>
          </a:p>
        </p:txBody>
      </p:sp>
      <p:sp>
        <p:nvSpPr>
          <p:cNvPr id="9238" name="Rounded Rectangular Callout 57">
            <a:extLst>
              <a:ext uri="{FF2B5EF4-FFF2-40B4-BE49-F238E27FC236}">
                <a16:creationId xmlns:a16="http://schemas.microsoft.com/office/drawing/2014/main" id="{8F9DEE1D-42D2-41F6-BEC1-BEA75232CE25}"/>
              </a:ext>
            </a:extLst>
          </p:cNvPr>
          <p:cNvSpPr>
            <a:spLocks noChangeArrowheads="1"/>
          </p:cNvSpPr>
          <p:nvPr>
            <p:custDataLst>
              <p:tags r:id="rId12"/>
            </p:custDataLst>
          </p:nvPr>
        </p:nvSpPr>
        <p:spPr bwMode="auto">
          <a:xfrm flipH="1">
            <a:off x="849313" y="3984625"/>
            <a:ext cx="4906962" cy="1166813"/>
          </a:xfrm>
          <a:prstGeom prst="wedgeRoundRectCallout">
            <a:avLst>
              <a:gd name="adj1" fmla="val -21528"/>
              <a:gd name="adj2" fmla="val 65556"/>
              <a:gd name="adj3" fmla="val 16667"/>
            </a:avLst>
          </a:prstGeom>
          <a:solidFill>
            <a:srgbClr val="4F9F72">
              <a:alpha val="21959"/>
            </a:srgbClr>
          </a:solidFill>
          <a:ln w="38100" algn="ctr">
            <a:solidFill>
              <a:srgbClr val="4F9F72"/>
            </a:solidFill>
            <a:miter lim="800000"/>
            <a:headEnd/>
            <a:tailEnd/>
          </a:ln>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endParaRPr lang="en-CA" altLang="en-US">
              <a:solidFill>
                <a:srgbClr val="FFFFFF"/>
              </a:solidFill>
            </a:endParaRPr>
          </a:p>
        </p:txBody>
      </p:sp>
      <p:sp>
        <p:nvSpPr>
          <p:cNvPr id="9239" name="Rounded Rectangular Callout 59">
            <a:extLst>
              <a:ext uri="{FF2B5EF4-FFF2-40B4-BE49-F238E27FC236}">
                <a16:creationId xmlns:a16="http://schemas.microsoft.com/office/drawing/2014/main" id="{4AAE8A27-AD38-4BE4-B784-581768B7E001}"/>
              </a:ext>
            </a:extLst>
          </p:cNvPr>
          <p:cNvSpPr>
            <a:spLocks noChangeArrowheads="1"/>
          </p:cNvSpPr>
          <p:nvPr>
            <p:custDataLst>
              <p:tags r:id="rId13"/>
            </p:custDataLst>
          </p:nvPr>
        </p:nvSpPr>
        <p:spPr bwMode="auto">
          <a:xfrm>
            <a:off x="6018212" y="1044575"/>
            <a:ext cx="4906963" cy="1166812"/>
          </a:xfrm>
          <a:prstGeom prst="wedgeRoundRectCallout">
            <a:avLst>
              <a:gd name="adj1" fmla="val -21528"/>
              <a:gd name="adj2" fmla="val 65556"/>
              <a:gd name="adj3" fmla="val 16667"/>
            </a:avLst>
          </a:prstGeom>
          <a:solidFill>
            <a:srgbClr val="D6A05B">
              <a:alpha val="21959"/>
            </a:srgbClr>
          </a:solidFill>
          <a:ln w="38100" algn="ctr">
            <a:solidFill>
              <a:srgbClr val="D6A05B"/>
            </a:solidFill>
            <a:miter lim="800000"/>
            <a:headEnd/>
            <a:tailEnd/>
          </a:ln>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endParaRPr lang="en-CA" altLang="en-US">
              <a:solidFill>
                <a:srgbClr val="FFFFFF"/>
              </a:solidFill>
            </a:endParaRPr>
          </a:p>
        </p:txBody>
      </p:sp>
      <p:sp>
        <p:nvSpPr>
          <p:cNvPr id="9240" name="Rounded Rectangular Callout 60">
            <a:extLst>
              <a:ext uri="{FF2B5EF4-FFF2-40B4-BE49-F238E27FC236}">
                <a16:creationId xmlns:a16="http://schemas.microsoft.com/office/drawing/2014/main" id="{B0259FBC-2F78-4BD5-B8EA-445831F83363}"/>
              </a:ext>
            </a:extLst>
          </p:cNvPr>
          <p:cNvSpPr>
            <a:spLocks noChangeArrowheads="1"/>
          </p:cNvSpPr>
          <p:nvPr>
            <p:custDataLst>
              <p:tags r:id="rId14"/>
            </p:custDataLst>
          </p:nvPr>
        </p:nvSpPr>
        <p:spPr bwMode="auto">
          <a:xfrm>
            <a:off x="6032500" y="2528888"/>
            <a:ext cx="4906963" cy="1166812"/>
          </a:xfrm>
          <a:prstGeom prst="wedgeRoundRectCallout">
            <a:avLst>
              <a:gd name="adj1" fmla="val -21528"/>
              <a:gd name="adj2" fmla="val 65556"/>
              <a:gd name="adj3" fmla="val 16667"/>
            </a:avLst>
          </a:prstGeom>
          <a:solidFill>
            <a:srgbClr val="A9433C">
              <a:alpha val="21959"/>
            </a:srgbClr>
          </a:solidFill>
          <a:ln w="38100" algn="ctr">
            <a:solidFill>
              <a:srgbClr val="A9433C"/>
            </a:solidFill>
            <a:miter lim="800000"/>
            <a:headEnd/>
            <a:tailEnd/>
          </a:ln>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endParaRPr lang="en-CA" altLang="en-US">
              <a:solidFill>
                <a:srgbClr val="FFFFFF"/>
              </a:solidFill>
            </a:endParaRPr>
          </a:p>
        </p:txBody>
      </p:sp>
      <p:sp>
        <p:nvSpPr>
          <p:cNvPr id="9241" name="Rounded Rectangular Callout 61">
            <a:extLst>
              <a:ext uri="{FF2B5EF4-FFF2-40B4-BE49-F238E27FC236}">
                <a16:creationId xmlns:a16="http://schemas.microsoft.com/office/drawing/2014/main" id="{EA4209E2-85AA-4D9F-9C3F-850AC77913E8}"/>
              </a:ext>
            </a:extLst>
          </p:cNvPr>
          <p:cNvSpPr>
            <a:spLocks noChangeArrowheads="1"/>
          </p:cNvSpPr>
          <p:nvPr>
            <p:custDataLst>
              <p:tags r:id="rId15"/>
            </p:custDataLst>
          </p:nvPr>
        </p:nvSpPr>
        <p:spPr bwMode="auto">
          <a:xfrm>
            <a:off x="6032500" y="3984625"/>
            <a:ext cx="4906963" cy="1166813"/>
          </a:xfrm>
          <a:prstGeom prst="wedgeRoundRectCallout">
            <a:avLst>
              <a:gd name="adj1" fmla="val -21528"/>
              <a:gd name="adj2" fmla="val 65556"/>
              <a:gd name="adj3" fmla="val 16667"/>
            </a:avLst>
          </a:prstGeom>
          <a:solidFill>
            <a:srgbClr val="005E9E">
              <a:alpha val="21959"/>
            </a:srgbClr>
          </a:solidFill>
          <a:ln w="38100" algn="ctr">
            <a:solidFill>
              <a:srgbClr val="005E9E"/>
            </a:solidFill>
            <a:miter lim="800000"/>
            <a:headEnd/>
            <a:tailEnd/>
          </a:ln>
        </p:spPr>
        <p:txBody>
          <a:bodyPr anchor="ct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vl6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6pPr>
            <a:lvl7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7pPr>
            <a:lvl8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8pPr>
            <a:lvl9pPr fontAlgn="base">
              <a:spcBef>
                <a:spcPct val="0"/>
              </a:spcBef>
              <a:spcAft>
                <a:spcPct val="0"/>
              </a:spcAft>
              <a:buSzPct val="100000"/>
              <a:defRPr>
                <a:solidFill>
                  <a:srgbClr val="000000"/>
                </a:solidFill>
                <a:latin typeface="Calibri" panose="020F0502020204030204" pitchFamily="34" charset="0"/>
                <a:cs typeface="Calibri" panose="020F0502020204030204" pitchFamily="34" charset="0"/>
              </a:defRPr>
            </a:lvl9pPr>
          </a:lstStyle>
          <a:p>
            <a:pPr algn="ctr"/>
            <a:endParaRPr lang="en-CA" altLang="en-US">
              <a:solidFill>
                <a:srgbClr val="FFFFFF"/>
              </a:solidFill>
            </a:endParaRPr>
          </a:p>
        </p:txBody>
      </p:sp>
      <p:sp>
        <p:nvSpPr>
          <p:cNvPr id="14353" name="Rectangle 10">
            <a:extLst>
              <a:ext uri="{FF2B5EF4-FFF2-40B4-BE49-F238E27FC236}">
                <a16:creationId xmlns:a16="http://schemas.microsoft.com/office/drawing/2014/main" id="{AB1EF2B5-3C30-4110-8742-80F726656F1F}"/>
              </a:ext>
            </a:extLst>
          </p:cNvPr>
          <p:cNvSpPr/>
          <p:nvPr>
            <p:custDataLst>
              <p:tags r:id="rId16"/>
            </p:custDataLst>
          </p:nvPr>
        </p:nvSpPr>
        <p:spPr>
          <a:xfrm>
            <a:off x="1090613" y="4110038"/>
            <a:ext cx="4437062" cy="954107"/>
          </a:xfrm>
          <a:prstGeom prst="rect">
            <a:avLst/>
          </a:prstGeom>
          <a:noFill/>
          <a:ln>
            <a:noFill/>
            <a:miter lim="800000"/>
          </a:ln>
        </p:spPr>
        <p:txBody>
          <a:bodyPr>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algn="ctr"/>
            <a:r>
              <a:rPr lang="fr-CA" sz="1400">
                <a:ln w="9525" cap="flat" cmpd="sng" algn="ctr">
                  <a:noFill/>
                  <a:prstDash val="solid"/>
                  <a:round/>
                  <a:headEnd type="none" w="med" len="med"/>
                  <a:tailEnd type="none" w="med" len="med"/>
                </a:ln>
                <a:solidFill>
                  <a:srgbClr val="000000"/>
                </a:solidFill>
                <a:cs typeface="Arial"/>
                <a:sym typeface="Wingdings"/>
              </a:rPr>
              <a:t>« Selon nous, il s’agit d’une excellente ressource complète dont ont désespérément besoin les femmes victimes de violence fondée sur le sexe qui comparaissent devant les tribunaux de la famille. » </a:t>
            </a:r>
          </a:p>
        </p:txBody>
      </p:sp>
      <p:sp>
        <p:nvSpPr>
          <p:cNvPr id="14354" name="Rectangle 11">
            <a:extLst>
              <a:ext uri="{FF2B5EF4-FFF2-40B4-BE49-F238E27FC236}">
                <a16:creationId xmlns:a16="http://schemas.microsoft.com/office/drawing/2014/main" id="{D8FD0833-EDC1-408D-97BA-309160C9BF50}"/>
              </a:ext>
            </a:extLst>
          </p:cNvPr>
          <p:cNvSpPr/>
          <p:nvPr>
            <p:custDataLst>
              <p:tags r:id="rId17"/>
            </p:custDataLst>
          </p:nvPr>
        </p:nvSpPr>
        <p:spPr>
          <a:xfrm>
            <a:off x="6140493" y="2659231"/>
            <a:ext cx="4689475" cy="954107"/>
          </a:xfrm>
          <a:prstGeom prst="rect">
            <a:avLst/>
          </a:prstGeom>
          <a:noFill/>
          <a:ln>
            <a:noFill/>
            <a:miter lim="800000"/>
          </a:ln>
        </p:spPr>
        <p:txBody>
          <a:bodyPr>
            <a:spAutoFit/>
          </a:bodyPr>
          <a:lstStyle>
            <a:defPPr>
              <a:defRPr lang="en-US"/>
            </a:defPPr>
            <a:lvl1pPr marL="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1pPr>
            <a:lvl2pPr marL="4572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2pPr>
            <a:lvl3pPr marL="9144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3pPr>
            <a:lvl4pPr marL="13716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4pPr>
            <a:lvl5pPr marL="1828800" indent="0" algn="l" defTabSz="9144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Calibri" pitchFamily="34" charset="0"/>
              </a:defRPr>
            </a:lvl5pPr>
          </a:lstStyle>
          <a:p>
            <a:pPr algn="ctr"/>
            <a:r>
              <a:rPr lang="fr-CA" sz="1400">
                <a:ln w="9525" cap="flat" cmpd="sng" algn="ctr">
                  <a:noFill/>
                  <a:prstDash val="solid"/>
                  <a:round/>
                  <a:headEnd type="none" w="med" len="med"/>
                  <a:tailEnd type="none" w="med" len="med"/>
                </a:ln>
                <a:solidFill>
                  <a:srgbClr val="000000"/>
                </a:solidFill>
                <a:cs typeface="Arial"/>
                <a:sym typeface="Wingdings"/>
              </a:rPr>
              <a:t>« La trousse d’outils est TRÈS complète, tant que les avocats S’EN SERVENT; je pense que l’outil sera très utile pour aider à assurer un avenir plus sûr à tous ceux qui sont touchés par la violence familiale! »</a:t>
            </a:r>
          </a:p>
        </p:txBody>
      </p:sp>
    </p:spTree>
    <p:extLst>
      <p:ext uri="{BB962C8B-B14F-4D97-AF65-F5344CB8AC3E}">
        <p14:creationId xmlns:p14="http://schemas.microsoft.com/office/powerpoint/2010/main" val="1358274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0800000">
            <a:off x="0" y="0"/>
            <a:ext cx="12192000" cy="6867151"/>
          </a:xfrm>
          <a:prstGeom prst="rect">
            <a:avLst/>
          </a:prstGeom>
        </p:spPr>
      </p:pic>
      <p:sp>
        <p:nvSpPr>
          <p:cNvPr id="4" name="Slide Number Placeholder 3"/>
          <p:cNvSpPr>
            <a:spLocks noGrp="1"/>
          </p:cNvSpPr>
          <p:nvPr>
            <p:ph type="sldNum" sz="quarter" idx="12"/>
          </p:nvPr>
        </p:nvSpPr>
        <p:spPr/>
        <p:txBody>
          <a:bodyPr/>
          <a:lstStyle/>
          <a:p>
            <a:fld id="{136009B4-2E8F-4E28-A58F-16FA64DB9128}" type="slidenum">
              <a:rPr lang="en-US" smtClean="0"/>
              <a:pPr/>
              <a:t>31</a:t>
            </a:fld>
            <a:endParaRPr lang="en-US"/>
          </a:p>
        </p:txBody>
      </p:sp>
      <p:sp>
        <p:nvSpPr>
          <p:cNvPr id="3" name="Content Placeholder 2"/>
          <p:cNvSpPr>
            <a:spLocks noGrp="1"/>
          </p:cNvSpPr>
          <p:nvPr>
            <p:ph sz="half" idx="4294967295"/>
          </p:nvPr>
        </p:nvSpPr>
        <p:spPr>
          <a:xfrm>
            <a:off x="365552" y="1098745"/>
            <a:ext cx="9484301" cy="3988624"/>
          </a:xfrm>
          <a:prstGeom prst="rect">
            <a:avLst/>
          </a:prstGeom>
        </p:spPr>
        <p:txBody>
          <a:bodyPr>
            <a:normAutofit fontScale="92500" lnSpcReduction="20000"/>
          </a:bodyPr>
          <a:lstStyle/>
          <a:p>
            <a:pPr marL="0" indent="0">
              <a:spcBef>
                <a:spcPts val="0"/>
              </a:spcBef>
              <a:buNone/>
            </a:pPr>
            <a:r>
              <a:rPr lang="fr-CA"/>
              <a:t>L’honorable juge Deborah L. </a:t>
            </a:r>
            <a:r>
              <a:rPr lang="fr-CA" err="1"/>
              <a:t>Chappel</a:t>
            </a:r>
            <a:r>
              <a:rPr lang="fr-CA"/>
              <a:t>, de la Cour supérieure de justice de l’Ontario :</a:t>
            </a:r>
            <a:endParaRPr lang="fr-CA">
              <a:solidFill>
                <a:srgbClr val="A9433C"/>
              </a:solidFill>
            </a:endParaRPr>
          </a:p>
          <a:p>
            <a:pPr marL="0" indent="0">
              <a:spcBef>
                <a:spcPts val="0"/>
              </a:spcBef>
              <a:buNone/>
            </a:pPr>
            <a:endParaRPr lang="fr-CA">
              <a:solidFill>
                <a:srgbClr val="A9433C"/>
              </a:solidFill>
            </a:endParaRPr>
          </a:p>
          <a:p>
            <a:pPr marL="342900" lvl="1" indent="0">
              <a:spcBef>
                <a:spcPts val="0"/>
              </a:spcBef>
              <a:buNone/>
            </a:pPr>
            <a:r>
              <a:rPr lang="fr-CA" sz="2800" b="1" i="1">
                <a:solidFill>
                  <a:srgbClr val="A9433C"/>
                </a:solidFill>
              </a:rPr>
              <a:t>« CETTE TROUSSE DEVRAIT ÊTRE UNE LECTURE OBLIGATOIRE POUR TOUS LES AVOCATS EN DROIT DE LA FAMILLE ET LES JUGES QUI S’OCCUPENT DE CAUSES EN DROIT DE LA FAMILLE: SA LECTURE POURRAIT AIDER À SAUVER UNE VIE. » </a:t>
            </a:r>
            <a:endParaRPr lang="fr-CA" sz="2800">
              <a:solidFill>
                <a:srgbClr val="A9433C"/>
              </a:solidFill>
            </a:endParaRPr>
          </a:p>
          <a:p>
            <a:pPr marL="171450" indent="0">
              <a:lnSpc>
                <a:spcPct val="100000"/>
              </a:lnSpc>
              <a:spcBef>
                <a:spcPts val="0"/>
              </a:spcBef>
              <a:buNone/>
            </a:pPr>
            <a:endParaRPr lang="fr-CA"/>
          </a:p>
          <a:p>
            <a:pPr marL="171450" indent="0">
              <a:lnSpc>
                <a:spcPct val="100000"/>
              </a:lnSpc>
              <a:spcBef>
                <a:spcPts val="0"/>
              </a:spcBef>
              <a:buNone/>
            </a:pPr>
            <a:r>
              <a:rPr lang="fr-CA"/>
              <a:t>Trousse d’outils AIDE : </a:t>
            </a:r>
            <a:r>
              <a:rPr lang="fr-CA">
                <a:solidFill>
                  <a:srgbClr val="4F9F72"/>
                </a:solidFill>
                <a:hlinkClick r:id="rId3"/>
              </a:rPr>
              <a:t>https://www.justice.gc.ca/fra/df-fl/aide-help/tdm-toc.html</a:t>
            </a:r>
            <a:r>
              <a:rPr lang="fr-CA">
                <a:solidFill>
                  <a:srgbClr val="4F9F72"/>
                </a:solidFill>
              </a:rPr>
              <a:t> </a:t>
            </a:r>
          </a:p>
          <a:p>
            <a:pPr marL="171450" indent="0">
              <a:lnSpc>
                <a:spcPct val="100000"/>
              </a:lnSpc>
              <a:spcBef>
                <a:spcPts val="0"/>
              </a:spcBef>
              <a:buNone/>
            </a:pPr>
            <a:endParaRPr lang="fr-CA"/>
          </a:p>
          <a:p>
            <a:pPr marL="171450" indent="0">
              <a:lnSpc>
                <a:spcPct val="100000"/>
              </a:lnSpc>
              <a:spcBef>
                <a:spcPts val="0"/>
              </a:spcBef>
              <a:buNone/>
            </a:pPr>
            <a:r>
              <a:rPr lang="fr-CA"/>
              <a:t>Questions sur la Trousse d’outils AIDE : </a:t>
            </a:r>
            <a:r>
              <a:rPr lang="fr-CA" sz="2800" u="sng">
                <a:solidFill>
                  <a:srgbClr val="4F9F72"/>
                </a:solidFill>
                <a:hlinkClick r:id="rId4"/>
              </a:rPr>
              <a:t>RSDFV_DRSVF@justice.gc.ca</a:t>
            </a:r>
            <a:r>
              <a:rPr lang="fr-CA" sz="2800">
                <a:solidFill>
                  <a:srgbClr val="4F9F72"/>
                </a:solidFill>
              </a:rPr>
              <a:t> </a:t>
            </a:r>
          </a:p>
          <a:p>
            <a:pPr indent="0">
              <a:lnSpc>
                <a:spcPct val="100000"/>
              </a:lnSpc>
              <a:spcBef>
                <a:spcPts val="0"/>
              </a:spcBef>
              <a:buNone/>
            </a:pPr>
            <a:endParaRPr lang="fr-CA" sz="2400"/>
          </a:p>
          <a:p>
            <a:pPr indent="0">
              <a:lnSpc>
                <a:spcPct val="100000"/>
              </a:lnSpc>
              <a:spcBef>
                <a:spcPts val="0"/>
              </a:spcBef>
              <a:buNone/>
            </a:pPr>
            <a:endParaRPr lang="fr-CA" sz="2400"/>
          </a:p>
        </p:txBody>
      </p:sp>
      <p:sp>
        <p:nvSpPr>
          <p:cNvPr id="6" name="Rectangle 5"/>
          <p:cNvSpPr/>
          <p:nvPr/>
        </p:nvSpPr>
        <p:spPr>
          <a:xfrm>
            <a:off x="6728346" y="6186115"/>
            <a:ext cx="5463654" cy="681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rot="2632508">
            <a:off x="11133766" y="5881366"/>
            <a:ext cx="927517" cy="975902"/>
          </a:xfrm>
          <a:prstGeom prst="rect">
            <a:avLst/>
          </a:prstGeom>
        </p:spPr>
      </p:pic>
      <p:sp>
        <p:nvSpPr>
          <p:cNvPr id="8" name="Slide Number Placeholder 1"/>
          <p:cNvSpPr txBox="1">
            <a:spLocks/>
          </p:cNvSpPr>
          <p:nvPr/>
        </p:nvSpPr>
        <p:spPr>
          <a:xfrm>
            <a:off x="11013395" y="6126004"/>
            <a:ext cx="517887" cy="2704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31</a:t>
            </a:fld>
            <a:endParaRPr lang="en-US" sz="1600">
              <a:solidFill>
                <a:srgbClr val="002060"/>
              </a:solidFill>
            </a:endParaRPr>
          </a:p>
        </p:txBody>
      </p:sp>
    </p:spTree>
    <p:extLst>
      <p:ext uri="{BB962C8B-B14F-4D97-AF65-F5344CB8AC3E}">
        <p14:creationId xmlns:p14="http://schemas.microsoft.com/office/powerpoint/2010/main" val="1209188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0800000">
            <a:off x="0" y="0"/>
            <a:ext cx="12192000" cy="6867151"/>
          </a:xfrm>
          <a:prstGeom prst="rect">
            <a:avLst/>
          </a:prstGeom>
        </p:spPr>
      </p:pic>
      <p:sp>
        <p:nvSpPr>
          <p:cNvPr id="4" name="Slide Number Placeholder 3"/>
          <p:cNvSpPr>
            <a:spLocks noGrp="1"/>
          </p:cNvSpPr>
          <p:nvPr>
            <p:ph type="sldNum" sz="quarter" idx="12"/>
          </p:nvPr>
        </p:nvSpPr>
        <p:spPr/>
        <p:txBody>
          <a:bodyPr/>
          <a:lstStyle/>
          <a:p>
            <a:fld id="{136009B4-2E8F-4E28-A58F-16FA64DB9128}" type="slidenum">
              <a:rPr lang="fr-CA" smtClean="0"/>
              <a:pPr/>
              <a:t>32</a:t>
            </a:fld>
            <a:endParaRPr lang="fr-CA"/>
          </a:p>
        </p:txBody>
      </p:sp>
      <p:sp>
        <p:nvSpPr>
          <p:cNvPr id="3" name="Content Placeholder 2"/>
          <p:cNvSpPr>
            <a:spLocks noGrp="1"/>
          </p:cNvSpPr>
          <p:nvPr>
            <p:ph sz="half" idx="4294967295"/>
          </p:nvPr>
        </p:nvSpPr>
        <p:spPr>
          <a:xfrm>
            <a:off x="400117" y="1406069"/>
            <a:ext cx="9094621" cy="3988624"/>
          </a:xfrm>
          <a:prstGeom prst="rect">
            <a:avLst/>
          </a:prstGeom>
        </p:spPr>
        <p:txBody>
          <a:bodyPr>
            <a:normAutofit lnSpcReduction="10000"/>
          </a:bodyPr>
          <a:lstStyle/>
          <a:p>
            <a:pPr>
              <a:spcBef>
                <a:spcPts val="0"/>
              </a:spcBef>
            </a:pPr>
            <a:r>
              <a:rPr lang="fr-CA"/>
              <a:t>Formation et ressources pour les professionnels et renseignements pour le public :</a:t>
            </a:r>
            <a:r>
              <a:rPr lang="fr-CA">
                <a:solidFill>
                  <a:srgbClr val="7030A0"/>
                </a:solidFill>
              </a:rPr>
              <a:t> </a:t>
            </a:r>
            <a:r>
              <a:rPr lang="fr-CA">
                <a:solidFill>
                  <a:srgbClr val="7030A0"/>
                </a:solidFill>
                <a:hlinkClick r:id="rId3"/>
              </a:rPr>
              <a:t>www.famille.justice.gc.ca</a:t>
            </a:r>
            <a:r>
              <a:rPr lang="fr-CA">
                <a:solidFill>
                  <a:srgbClr val="7030A0"/>
                </a:solidFill>
              </a:rPr>
              <a:t> </a:t>
            </a:r>
          </a:p>
          <a:p>
            <a:pPr>
              <a:spcBef>
                <a:spcPts val="0"/>
              </a:spcBef>
            </a:pPr>
            <a:endParaRPr lang="fr-CA">
              <a:solidFill>
                <a:srgbClr val="7030A0"/>
              </a:solidFill>
            </a:endParaRPr>
          </a:p>
          <a:p>
            <a:pPr>
              <a:spcBef>
                <a:spcPts val="0"/>
              </a:spcBef>
            </a:pPr>
            <a:r>
              <a:rPr lang="fr-CA"/>
              <a:t>Cours en ligne accrédité gratuit sur la violence familiale et le droit de la famille pour les conseillères et conseillers juridiques</a:t>
            </a:r>
          </a:p>
          <a:p>
            <a:pPr>
              <a:spcBef>
                <a:spcPts val="0"/>
              </a:spcBef>
            </a:pPr>
            <a:endParaRPr lang="fr-CA"/>
          </a:p>
          <a:p>
            <a:pPr>
              <a:spcBef>
                <a:spcPts val="0"/>
              </a:spcBef>
            </a:pPr>
            <a:r>
              <a:rPr lang="fr-CA"/>
              <a:t>Nouveau financement fédéral pour le temps parental supervisé et des mesures de soutien supplémentaires du système de justice familiale pour les victimes de violence familiale</a:t>
            </a:r>
          </a:p>
          <a:p>
            <a:pPr indent="0">
              <a:lnSpc>
                <a:spcPct val="100000"/>
              </a:lnSpc>
              <a:spcBef>
                <a:spcPts val="0"/>
              </a:spcBef>
              <a:buNone/>
            </a:pPr>
            <a:endParaRPr lang="fr-CA" sz="2400"/>
          </a:p>
          <a:p>
            <a:pPr indent="0">
              <a:lnSpc>
                <a:spcPct val="100000"/>
              </a:lnSpc>
              <a:spcBef>
                <a:spcPts val="0"/>
              </a:spcBef>
              <a:buNone/>
            </a:pPr>
            <a:endParaRPr lang="fr-CA" sz="2400"/>
          </a:p>
        </p:txBody>
      </p:sp>
      <p:sp>
        <p:nvSpPr>
          <p:cNvPr id="6" name="Rectangle 5"/>
          <p:cNvSpPr/>
          <p:nvPr/>
        </p:nvSpPr>
        <p:spPr>
          <a:xfrm>
            <a:off x="6728346" y="6186115"/>
            <a:ext cx="5463654" cy="681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rot="2632508">
            <a:off x="11133766" y="5881366"/>
            <a:ext cx="927517" cy="975902"/>
          </a:xfrm>
          <a:prstGeom prst="rect">
            <a:avLst/>
          </a:prstGeom>
        </p:spPr>
      </p:pic>
      <p:sp>
        <p:nvSpPr>
          <p:cNvPr id="8" name="Slide Number Placeholder 1"/>
          <p:cNvSpPr txBox="1">
            <a:spLocks/>
          </p:cNvSpPr>
          <p:nvPr/>
        </p:nvSpPr>
        <p:spPr>
          <a:xfrm>
            <a:off x="11013395" y="6126004"/>
            <a:ext cx="517887" cy="2704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fr-CA" sz="1600" smtClean="0">
                <a:solidFill>
                  <a:srgbClr val="002060"/>
                </a:solidFill>
              </a:rPr>
              <a:pPr/>
              <a:t>32</a:t>
            </a:fld>
            <a:endParaRPr lang="fr-CA" sz="1600">
              <a:solidFill>
                <a:srgbClr val="002060"/>
              </a:solidFill>
            </a:endParaRPr>
          </a:p>
        </p:txBody>
      </p:sp>
      <p:sp>
        <p:nvSpPr>
          <p:cNvPr id="9" name="Rectangle 8"/>
          <p:cNvSpPr/>
          <p:nvPr/>
        </p:nvSpPr>
        <p:spPr>
          <a:xfrm>
            <a:off x="1" y="205740"/>
            <a:ext cx="10607040" cy="1200329"/>
          </a:xfrm>
          <a:prstGeom prst="rect">
            <a:avLst/>
          </a:prstGeom>
        </p:spPr>
        <p:txBody>
          <a:bodyPr wrap="square">
            <a:spAutoFit/>
          </a:bodyPr>
          <a:lstStyle/>
          <a:p>
            <a:pPr algn="ctr"/>
            <a:r>
              <a:rPr lang="fr-CA" sz="3600" b="1"/>
              <a:t>Autres ressources sur la violence familiale et le droit de la famille</a:t>
            </a:r>
          </a:p>
        </p:txBody>
      </p:sp>
    </p:spTree>
    <p:extLst>
      <p:ext uri="{BB962C8B-B14F-4D97-AF65-F5344CB8AC3E}">
        <p14:creationId xmlns:p14="http://schemas.microsoft.com/office/powerpoint/2010/main" val="4081863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p:nvPr/>
        </p:nvPicPr>
        <p:blipFill>
          <a:blip r:embed="rId3">
            <a:extLst>
              <a:ext uri="{28A0092B-C50C-407E-A947-70E740481C1C}">
                <a14:useLocalDpi xmlns:a14="http://schemas.microsoft.com/office/drawing/2010/main" val="0"/>
              </a:ext>
            </a:extLst>
          </a:blip>
          <a:stretch>
            <a:fillRect/>
          </a:stretch>
        </p:blipFill>
        <p:spPr>
          <a:xfrm>
            <a:off x="1" y="-17518"/>
            <a:ext cx="12192000" cy="2011355"/>
          </a:xfrm>
          <a:prstGeom prst="rect">
            <a:avLst/>
          </a:prstGeom>
        </p:spPr>
      </p:pic>
      <p:sp>
        <p:nvSpPr>
          <p:cNvPr id="53" name="Slide Number Placeholder 1"/>
          <p:cNvSpPr txBox="1">
            <a:spLocks/>
          </p:cNvSpPr>
          <p:nvPr/>
        </p:nvSpPr>
        <p:spPr>
          <a:xfrm>
            <a:off x="10232993" y="5824869"/>
            <a:ext cx="517887" cy="27044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solidFill>
                <a:srgbClr val="002060"/>
              </a:solidFill>
            </a:endParaRPr>
          </a:p>
        </p:txBody>
      </p:sp>
      <p:grpSp>
        <p:nvGrpSpPr>
          <p:cNvPr id="89" name="Group 88">
            <a:extLst>
              <a:ext uri="{FF2B5EF4-FFF2-40B4-BE49-F238E27FC236}">
                <a16:creationId xmlns:a16="http://schemas.microsoft.com/office/drawing/2014/main" id="{35DC11B7-F433-4562-BE10-C33B7DF1F6BD}"/>
              </a:ext>
            </a:extLst>
          </p:cNvPr>
          <p:cNvGrpSpPr/>
          <p:nvPr/>
        </p:nvGrpSpPr>
        <p:grpSpPr>
          <a:xfrm>
            <a:off x="5590495" y="5460815"/>
            <a:ext cx="6992522" cy="1410045"/>
            <a:chOff x="1885601" y="3961065"/>
            <a:chExt cx="8605936" cy="1797532"/>
          </a:xfrm>
        </p:grpSpPr>
        <p:grpSp>
          <p:nvGrpSpPr>
            <p:cNvPr id="40" name="Group 39">
              <a:extLst>
                <a:ext uri="{FF2B5EF4-FFF2-40B4-BE49-F238E27FC236}">
                  <a16:creationId xmlns:a16="http://schemas.microsoft.com/office/drawing/2014/main" id="{E9BF8D6A-FDE3-4B71-8AF4-159CD7D5E0FD}"/>
                </a:ext>
              </a:extLst>
            </p:cNvPr>
            <p:cNvGrpSpPr/>
            <p:nvPr/>
          </p:nvGrpSpPr>
          <p:grpSpPr>
            <a:xfrm>
              <a:off x="6418609" y="3961065"/>
              <a:ext cx="1361075" cy="1566906"/>
              <a:chOff x="5709865" y="3492501"/>
              <a:chExt cx="383352" cy="441325"/>
            </a:xfrm>
            <a:solidFill>
              <a:schemeClr val="accent3"/>
            </a:solidFill>
          </p:grpSpPr>
          <p:sp>
            <p:nvSpPr>
              <p:cNvPr id="41" name="Freeform 5">
                <a:extLst>
                  <a:ext uri="{FF2B5EF4-FFF2-40B4-BE49-F238E27FC236}">
                    <a16:creationId xmlns:a16="http://schemas.microsoft.com/office/drawing/2014/main" id="{216D2B88-AA3E-4CE7-84E7-4A6CE255605F}"/>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42" name="Freeform 6">
                <a:extLst>
                  <a:ext uri="{FF2B5EF4-FFF2-40B4-BE49-F238E27FC236}">
                    <a16:creationId xmlns:a16="http://schemas.microsoft.com/office/drawing/2014/main" id="{5D705830-2F15-4A5D-BEBD-6E962E4A976D}"/>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29" name="Group 28">
              <a:extLst>
                <a:ext uri="{FF2B5EF4-FFF2-40B4-BE49-F238E27FC236}">
                  <a16:creationId xmlns:a16="http://schemas.microsoft.com/office/drawing/2014/main" id="{22328194-3E95-4A8E-B99E-23800F951999}"/>
                </a:ext>
              </a:extLst>
            </p:cNvPr>
            <p:cNvGrpSpPr/>
            <p:nvPr/>
          </p:nvGrpSpPr>
          <p:grpSpPr>
            <a:xfrm>
              <a:off x="4597454" y="3961065"/>
              <a:ext cx="1361075" cy="1566906"/>
              <a:chOff x="5709865" y="3492501"/>
              <a:chExt cx="383352" cy="441325"/>
            </a:xfrm>
            <a:solidFill>
              <a:schemeClr val="accent5"/>
            </a:solidFill>
          </p:grpSpPr>
          <p:sp>
            <p:nvSpPr>
              <p:cNvPr id="30" name="Freeform 5">
                <a:extLst>
                  <a:ext uri="{FF2B5EF4-FFF2-40B4-BE49-F238E27FC236}">
                    <a16:creationId xmlns:a16="http://schemas.microsoft.com/office/drawing/2014/main" id="{57D16B63-CC0D-4346-84A6-7CFBB2DB7D8C}"/>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4F9F72"/>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31" name="Freeform 6">
                <a:extLst>
                  <a:ext uri="{FF2B5EF4-FFF2-40B4-BE49-F238E27FC236}">
                    <a16:creationId xmlns:a16="http://schemas.microsoft.com/office/drawing/2014/main" id="{79FA8731-C42E-43B6-B6C2-474BB6C7EA2F}"/>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4F9F72"/>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23" name="Group 22">
              <a:extLst>
                <a:ext uri="{FF2B5EF4-FFF2-40B4-BE49-F238E27FC236}">
                  <a16:creationId xmlns:a16="http://schemas.microsoft.com/office/drawing/2014/main" id="{107438B6-C4DD-4687-899A-9033EE26FDAF}"/>
                </a:ext>
              </a:extLst>
            </p:cNvPr>
            <p:cNvGrpSpPr/>
            <p:nvPr/>
          </p:nvGrpSpPr>
          <p:grpSpPr>
            <a:xfrm>
              <a:off x="2800155" y="3961065"/>
              <a:ext cx="1361075" cy="1566906"/>
              <a:chOff x="5709865" y="3492501"/>
              <a:chExt cx="383352" cy="441325"/>
            </a:xfrm>
            <a:solidFill>
              <a:schemeClr val="accent4"/>
            </a:solidFill>
          </p:grpSpPr>
          <p:sp>
            <p:nvSpPr>
              <p:cNvPr id="24" name="Freeform 5">
                <a:extLst>
                  <a:ext uri="{FF2B5EF4-FFF2-40B4-BE49-F238E27FC236}">
                    <a16:creationId xmlns:a16="http://schemas.microsoft.com/office/drawing/2014/main" id="{46DE49EC-8099-4706-88D4-BE58EBDA5753}"/>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D6A05B"/>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25" name="Freeform 6">
                <a:extLst>
                  <a:ext uri="{FF2B5EF4-FFF2-40B4-BE49-F238E27FC236}">
                    <a16:creationId xmlns:a16="http://schemas.microsoft.com/office/drawing/2014/main" id="{B4A704E7-BD59-4938-9384-F99FC5AAF6E4}"/>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D6A05B"/>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16" name="Group 15">
              <a:extLst>
                <a:ext uri="{FF2B5EF4-FFF2-40B4-BE49-F238E27FC236}">
                  <a16:creationId xmlns:a16="http://schemas.microsoft.com/office/drawing/2014/main" id="{51D15DE0-4B7A-46C6-BA99-3137CBCD64B5}"/>
                </a:ext>
              </a:extLst>
            </p:cNvPr>
            <p:cNvGrpSpPr/>
            <p:nvPr/>
          </p:nvGrpSpPr>
          <p:grpSpPr>
            <a:xfrm>
              <a:off x="1885601" y="4191691"/>
              <a:ext cx="1361075" cy="1566906"/>
              <a:chOff x="5709865" y="3492501"/>
              <a:chExt cx="383352" cy="441325"/>
            </a:xfrm>
            <a:solidFill>
              <a:schemeClr val="accent1"/>
            </a:solidFill>
          </p:grpSpPr>
          <p:sp>
            <p:nvSpPr>
              <p:cNvPr id="17" name="Freeform 5">
                <a:extLst>
                  <a:ext uri="{FF2B5EF4-FFF2-40B4-BE49-F238E27FC236}">
                    <a16:creationId xmlns:a16="http://schemas.microsoft.com/office/drawing/2014/main" id="{3E3B1F59-109F-4147-BA85-00722E8D1EC1}"/>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00365C"/>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18" name="Freeform 6">
                <a:extLst>
                  <a:ext uri="{FF2B5EF4-FFF2-40B4-BE49-F238E27FC236}">
                    <a16:creationId xmlns:a16="http://schemas.microsoft.com/office/drawing/2014/main" id="{6AB6C93C-C3D7-4210-BEB9-360DE3DA6D7A}"/>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00365C"/>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26" name="Group 25">
              <a:extLst>
                <a:ext uri="{FF2B5EF4-FFF2-40B4-BE49-F238E27FC236}">
                  <a16:creationId xmlns:a16="http://schemas.microsoft.com/office/drawing/2014/main" id="{34CD943F-7AE9-4358-BAF5-3FF790CA3ED3}"/>
                </a:ext>
              </a:extLst>
            </p:cNvPr>
            <p:cNvGrpSpPr/>
            <p:nvPr/>
          </p:nvGrpSpPr>
          <p:grpSpPr>
            <a:xfrm>
              <a:off x="3698804" y="4191691"/>
              <a:ext cx="1361075" cy="1566906"/>
              <a:chOff x="5709865" y="3492501"/>
              <a:chExt cx="383352" cy="441325"/>
            </a:xfrm>
            <a:solidFill>
              <a:schemeClr val="accent2"/>
            </a:solidFill>
          </p:grpSpPr>
          <p:sp>
            <p:nvSpPr>
              <p:cNvPr id="27" name="Freeform 5">
                <a:extLst>
                  <a:ext uri="{FF2B5EF4-FFF2-40B4-BE49-F238E27FC236}">
                    <a16:creationId xmlns:a16="http://schemas.microsoft.com/office/drawing/2014/main" id="{65FF092B-4F4C-42B5-92CA-F4154B880EE5}"/>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chemeClr val="bg2">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28" name="Freeform 6">
                <a:extLst>
                  <a:ext uri="{FF2B5EF4-FFF2-40B4-BE49-F238E27FC236}">
                    <a16:creationId xmlns:a16="http://schemas.microsoft.com/office/drawing/2014/main" id="{0BA4B6CA-674F-4F44-A1B3-367753DBF44F}"/>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chemeClr val="bg2">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32" name="Group 31">
              <a:extLst>
                <a:ext uri="{FF2B5EF4-FFF2-40B4-BE49-F238E27FC236}">
                  <a16:creationId xmlns:a16="http://schemas.microsoft.com/office/drawing/2014/main" id="{8A4F6EF9-82C9-4614-8000-469602A683F3}"/>
                </a:ext>
              </a:extLst>
            </p:cNvPr>
            <p:cNvGrpSpPr/>
            <p:nvPr/>
          </p:nvGrpSpPr>
          <p:grpSpPr>
            <a:xfrm>
              <a:off x="5512008" y="4191691"/>
              <a:ext cx="1361075" cy="1566906"/>
              <a:chOff x="5709865" y="3492501"/>
              <a:chExt cx="383352" cy="441325"/>
            </a:xfrm>
            <a:solidFill>
              <a:schemeClr val="accent6"/>
            </a:solidFill>
          </p:grpSpPr>
          <p:sp>
            <p:nvSpPr>
              <p:cNvPr id="33" name="Freeform 5">
                <a:extLst>
                  <a:ext uri="{FF2B5EF4-FFF2-40B4-BE49-F238E27FC236}">
                    <a16:creationId xmlns:a16="http://schemas.microsoft.com/office/drawing/2014/main" id="{4C51B05A-84E3-43C7-9315-F2CE118915C6}"/>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A9433C"/>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34" name="Freeform 6">
                <a:extLst>
                  <a:ext uri="{FF2B5EF4-FFF2-40B4-BE49-F238E27FC236}">
                    <a16:creationId xmlns:a16="http://schemas.microsoft.com/office/drawing/2014/main" id="{87B48997-A91E-40F2-BE3A-CC941C15D333}"/>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A9433C"/>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35" name="Group 34">
              <a:extLst>
                <a:ext uri="{FF2B5EF4-FFF2-40B4-BE49-F238E27FC236}">
                  <a16:creationId xmlns:a16="http://schemas.microsoft.com/office/drawing/2014/main" id="{3AF6E96E-8755-477A-9BCF-E8CF79A707B0}"/>
                </a:ext>
              </a:extLst>
            </p:cNvPr>
            <p:cNvGrpSpPr/>
            <p:nvPr/>
          </p:nvGrpSpPr>
          <p:grpSpPr>
            <a:xfrm>
              <a:off x="8215908" y="3961065"/>
              <a:ext cx="1361075" cy="1566906"/>
              <a:chOff x="5709865" y="3492501"/>
              <a:chExt cx="383352" cy="441325"/>
            </a:xfrm>
            <a:solidFill>
              <a:schemeClr val="accent4"/>
            </a:solidFill>
          </p:grpSpPr>
          <p:sp>
            <p:nvSpPr>
              <p:cNvPr id="38" name="Freeform 5">
                <a:extLst>
                  <a:ext uri="{FF2B5EF4-FFF2-40B4-BE49-F238E27FC236}">
                    <a16:creationId xmlns:a16="http://schemas.microsoft.com/office/drawing/2014/main" id="{AD163451-22AA-4DAD-8817-46CC118BCC7C}"/>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761F42"/>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39" name="Freeform 6">
                <a:extLst>
                  <a:ext uri="{FF2B5EF4-FFF2-40B4-BE49-F238E27FC236}">
                    <a16:creationId xmlns:a16="http://schemas.microsoft.com/office/drawing/2014/main" id="{C2076129-1D81-494E-A6DA-FF665863C458}"/>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761F42"/>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46" name="Group 45">
              <a:extLst>
                <a:ext uri="{FF2B5EF4-FFF2-40B4-BE49-F238E27FC236}">
                  <a16:creationId xmlns:a16="http://schemas.microsoft.com/office/drawing/2014/main" id="{9C9138C1-3CEC-41E6-A14E-B2DE9479C1FD}"/>
                </a:ext>
              </a:extLst>
            </p:cNvPr>
            <p:cNvGrpSpPr/>
            <p:nvPr/>
          </p:nvGrpSpPr>
          <p:grpSpPr>
            <a:xfrm>
              <a:off x="7317259" y="4191691"/>
              <a:ext cx="1361075" cy="1566906"/>
              <a:chOff x="5709865" y="3492501"/>
              <a:chExt cx="383352" cy="441325"/>
            </a:xfrm>
            <a:solidFill>
              <a:schemeClr val="accent1"/>
            </a:solidFill>
          </p:grpSpPr>
          <p:sp>
            <p:nvSpPr>
              <p:cNvPr id="47" name="Freeform 5">
                <a:extLst>
                  <a:ext uri="{FF2B5EF4-FFF2-40B4-BE49-F238E27FC236}">
                    <a16:creationId xmlns:a16="http://schemas.microsoft.com/office/drawing/2014/main" id="{6D88E0DD-68EC-46E1-A05F-C2C8AD6392C3}"/>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005E9E"/>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48" name="Freeform 6">
                <a:extLst>
                  <a:ext uri="{FF2B5EF4-FFF2-40B4-BE49-F238E27FC236}">
                    <a16:creationId xmlns:a16="http://schemas.microsoft.com/office/drawing/2014/main" id="{97722891-19AD-4EA6-B7CA-9E39CE72228A}"/>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005E9E"/>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49" name="Group 48">
              <a:extLst>
                <a:ext uri="{FF2B5EF4-FFF2-40B4-BE49-F238E27FC236}">
                  <a16:creationId xmlns:a16="http://schemas.microsoft.com/office/drawing/2014/main" id="{A661C2C4-164B-4039-8CC4-C4856CE67150}"/>
                </a:ext>
              </a:extLst>
            </p:cNvPr>
            <p:cNvGrpSpPr/>
            <p:nvPr/>
          </p:nvGrpSpPr>
          <p:grpSpPr>
            <a:xfrm>
              <a:off x="9130462" y="4191691"/>
              <a:ext cx="1361075" cy="1566906"/>
              <a:chOff x="5709865" y="3492501"/>
              <a:chExt cx="383352" cy="441325"/>
            </a:xfrm>
            <a:solidFill>
              <a:schemeClr val="accent2"/>
            </a:solidFill>
          </p:grpSpPr>
          <p:sp>
            <p:nvSpPr>
              <p:cNvPr id="50" name="Freeform 5">
                <a:extLst>
                  <a:ext uri="{FF2B5EF4-FFF2-40B4-BE49-F238E27FC236}">
                    <a16:creationId xmlns:a16="http://schemas.microsoft.com/office/drawing/2014/main" id="{89AA300C-68E3-4A4B-B8C2-275FC36F5095}"/>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346A4B"/>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51" name="Freeform 6">
                <a:extLst>
                  <a:ext uri="{FF2B5EF4-FFF2-40B4-BE49-F238E27FC236}">
                    <a16:creationId xmlns:a16="http://schemas.microsoft.com/office/drawing/2014/main" id="{1D960232-D4B0-498B-B134-EF963404889E}"/>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346A4B"/>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sp>
        <p:nvSpPr>
          <p:cNvPr id="55" name="Rectangle 54"/>
          <p:cNvSpPr/>
          <p:nvPr/>
        </p:nvSpPr>
        <p:spPr>
          <a:xfrm>
            <a:off x="649172" y="2594282"/>
            <a:ext cx="10890912" cy="646331"/>
          </a:xfrm>
          <a:prstGeom prst="rect">
            <a:avLst/>
          </a:prstGeom>
        </p:spPr>
        <p:txBody>
          <a:bodyPr wrap="square">
            <a:spAutoFit/>
          </a:bodyPr>
          <a:lstStyle/>
          <a:p>
            <a:pPr algn="ctr" defTabSz="514350">
              <a:lnSpc>
                <a:spcPct val="90000"/>
              </a:lnSpc>
              <a:spcBef>
                <a:spcPct val="0"/>
              </a:spcBef>
            </a:pPr>
            <a:r>
              <a:rPr lang="en-CA" sz="4000" b="1">
                <a:solidFill>
                  <a:srgbClr val="0D1E42"/>
                </a:solidFill>
              </a:rPr>
              <a:t>Questions?</a:t>
            </a:r>
          </a:p>
        </p:txBody>
      </p:sp>
      <p:grpSp>
        <p:nvGrpSpPr>
          <p:cNvPr id="2" name="Group 1">
            <a:extLst>
              <a:ext uri="{FF2B5EF4-FFF2-40B4-BE49-F238E27FC236}">
                <a16:creationId xmlns:a16="http://schemas.microsoft.com/office/drawing/2014/main" id="{D139CF00-C993-98C3-1E8B-A513949D1599}"/>
              </a:ext>
            </a:extLst>
          </p:cNvPr>
          <p:cNvGrpSpPr/>
          <p:nvPr/>
        </p:nvGrpSpPr>
        <p:grpSpPr>
          <a:xfrm>
            <a:off x="-288155" y="5460815"/>
            <a:ext cx="6992522" cy="1410045"/>
            <a:chOff x="1885601" y="3961065"/>
            <a:chExt cx="8605936" cy="1797532"/>
          </a:xfrm>
        </p:grpSpPr>
        <p:grpSp>
          <p:nvGrpSpPr>
            <p:cNvPr id="3" name="Group 2">
              <a:extLst>
                <a:ext uri="{FF2B5EF4-FFF2-40B4-BE49-F238E27FC236}">
                  <a16:creationId xmlns:a16="http://schemas.microsoft.com/office/drawing/2014/main" id="{C09B41FD-306E-DCD0-7D57-AA444DA7E917}"/>
                </a:ext>
              </a:extLst>
            </p:cNvPr>
            <p:cNvGrpSpPr/>
            <p:nvPr/>
          </p:nvGrpSpPr>
          <p:grpSpPr>
            <a:xfrm>
              <a:off x="6418609" y="3961065"/>
              <a:ext cx="1361075" cy="1566906"/>
              <a:chOff x="5709865" y="3492501"/>
              <a:chExt cx="383352" cy="441325"/>
            </a:xfrm>
            <a:solidFill>
              <a:schemeClr val="accent3"/>
            </a:solidFill>
          </p:grpSpPr>
          <p:sp>
            <p:nvSpPr>
              <p:cNvPr id="71" name="Freeform 5">
                <a:extLst>
                  <a:ext uri="{FF2B5EF4-FFF2-40B4-BE49-F238E27FC236}">
                    <a16:creationId xmlns:a16="http://schemas.microsoft.com/office/drawing/2014/main" id="{D194A969-C30B-6C4C-0A10-389BB902B9AD}"/>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72" name="Freeform 6">
                <a:extLst>
                  <a:ext uri="{FF2B5EF4-FFF2-40B4-BE49-F238E27FC236}">
                    <a16:creationId xmlns:a16="http://schemas.microsoft.com/office/drawing/2014/main" id="{A3A449DC-DD2C-9C65-174B-AC2B52371E41}"/>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4" name="Group 3">
              <a:extLst>
                <a:ext uri="{FF2B5EF4-FFF2-40B4-BE49-F238E27FC236}">
                  <a16:creationId xmlns:a16="http://schemas.microsoft.com/office/drawing/2014/main" id="{CFDDA4D3-4410-B534-EB3B-F160827BAAD2}"/>
                </a:ext>
              </a:extLst>
            </p:cNvPr>
            <p:cNvGrpSpPr/>
            <p:nvPr/>
          </p:nvGrpSpPr>
          <p:grpSpPr>
            <a:xfrm>
              <a:off x="4597454" y="3961065"/>
              <a:ext cx="1361075" cy="1566906"/>
              <a:chOff x="5709865" y="3492501"/>
              <a:chExt cx="383352" cy="441325"/>
            </a:xfrm>
            <a:solidFill>
              <a:schemeClr val="accent5"/>
            </a:solidFill>
          </p:grpSpPr>
          <p:sp>
            <p:nvSpPr>
              <p:cNvPr id="69" name="Freeform 5">
                <a:extLst>
                  <a:ext uri="{FF2B5EF4-FFF2-40B4-BE49-F238E27FC236}">
                    <a16:creationId xmlns:a16="http://schemas.microsoft.com/office/drawing/2014/main" id="{F4912A61-2423-2697-FE17-48B65E450DBE}"/>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4F9F72"/>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70" name="Freeform 6">
                <a:extLst>
                  <a:ext uri="{FF2B5EF4-FFF2-40B4-BE49-F238E27FC236}">
                    <a16:creationId xmlns:a16="http://schemas.microsoft.com/office/drawing/2014/main" id="{D67778E7-CA21-0993-1C93-339DADA4DA45}"/>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4F9F72"/>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6" name="Group 5">
              <a:extLst>
                <a:ext uri="{FF2B5EF4-FFF2-40B4-BE49-F238E27FC236}">
                  <a16:creationId xmlns:a16="http://schemas.microsoft.com/office/drawing/2014/main" id="{AD32F34E-1867-DB96-E3C2-530FF3F47046}"/>
                </a:ext>
              </a:extLst>
            </p:cNvPr>
            <p:cNvGrpSpPr/>
            <p:nvPr/>
          </p:nvGrpSpPr>
          <p:grpSpPr>
            <a:xfrm>
              <a:off x="2800155" y="3961065"/>
              <a:ext cx="1361075" cy="1566906"/>
              <a:chOff x="5709865" y="3492501"/>
              <a:chExt cx="383352" cy="441325"/>
            </a:xfrm>
            <a:solidFill>
              <a:schemeClr val="accent4"/>
            </a:solidFill>
          </p:grpSpPr>
          <p:sp>
            <p:nvSpPr>
              <p:cNvPr id="67" name="Freeform 5">
                <a:extLst>
                  <a:ext uri="{FF2B5EF4-FFF2-40B4-BE49-F238E27FC236}">
                    <a16:creationId xmlns:a16="http://schemas.microsoft.com/office/drawing/2014/main" id="{67B8AC73-FCFF-CA84-4F79-285852850256}"/>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D6A05B"/>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68" name="Freeform 6">
                <a:extLst>
                  <a:ext uri="{FF2B5EF4-FFF2-40B4-BE49-F238E27FC236}">
                    <a16:creationId xmlns:a16="http://schemas.microsoft.com/office/drawing/2014/main" id="{A0119AD3-CD2A-18FD-2C26-B38343530628}"/>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D6A05B"/>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7" name="Group 6">
              <a:extLst>
                <a:ext uri="{FF2B5EF4-FFF2-40B4-BE49-F238E27FC236}">
                  <a16:creationId xmlns:a16="http://schemas.microsoft.com/office/drawing/2014/main" id="{8A330F22-A468-7DAC-01CC-88BAD137008A}"/>
                </a:ext>
              </a:extLst>
            </p:cNvPr>
            <p:cNvGrpSpPr/>
            <p:nvPr/>
          </p:nvGrpSpPr>
          <p:grpSpPr>
            <a:xfrm>
              <a:off x="1885601" y="4191691"/>
              <a:ext cx="1361075" cy="1566906"/>
              <a:chOff x="5709865" y="3492501"/>
              <a:chExt cx="383352" cy="441325"/>
            </a:xfrm>
            <a:solidFill>
              <a:schemeClr val="accent1"/>
            </a:solidFill>
          </p:grpSpPr>
          <p:sp>
            <p:nvSpPr>
              <p:cNvPr id="65" name="Freeform 5">
                <a:extLst>
                  <a:ext uri="{FF2B5EF4-FFF2-40B4-BE49-F238E27FC236}">
                    <a16:creationId xmlns:a16="http://schemas.microsoft.com/office/drawing/2014/main" id="{5435D791-4A38-D076-55D0-2BA69476F03B}"/>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00365C"/>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66" name="Freeform 6">
                <a:extLst>
                  <a:ext uri="{FF2B5EF4-FFF2-40B4-BE49-F238E27FC236}">
                    <a16:creationId xmlns:a16="http://schemas.microsoft.com/office/drawing/2014/main" id="{0007FE96-4BF0-E673-1708-41D1DB161F4F}"/>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00365C"/>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8" name="Group 7">
              <a:extLst>
                <a:ext uri="{FF2B5EF4-FFF2-40B4-BE49-F238E27FC236}">
                  <a16:creationId xmlns:a16="http://schemas.microsoft.com/office/drawing/2014/main" id="{9C8ED76D-D91F-69C3-82E9-8ECC0AA89892}"/>
                </a:ext>
              </a:extLst>
            </p:cNvPr>
            <p:cNvGrpSpPr/>
            <p:nvPr/>
          </p:nvGrpSpPr>
          <p:grpSpPr>
            <a:xfrm>
              <a:off x="3698804" y="4191691"/>
              <a:ext cx="1361075" cy="1566906"/>
              <a:chOff x="5709865" y="3492501"/>
              <a:chExt cx="383352" cy="441325"/>
            </a:xfrm>
            <a:solidFill>
              <a:schemeClr val="accent2"/>
            </a:solidFill>
          </p:grpSpPr>
          <p:sp>
            <p:nvSpPr>
              <p:cNvPr id="63" name="Freeform 5">
                <a:extLst>
                  <a:ext uri="{FF2B5EF4-FFF2-40B4-BE49-F238E27FC236}">
                    <a16:creationId xmlns:a16="http://schemas.microsoft.com/office/drawing/2014/main" id="{AC9B488A-3343-8146-ABEB-7836D91C8E3F}"/>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chemeClr val="bg2">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64" name="Freeform 6">
                <a:extLst>
                  <a:ext uri="{FF2B5EF4-FFF2-40B4-BE49-F238E27FC236}">
                    <a16:creationId xmlns:a16="http://schemas.microsoft.com/office/drawing/2014/main" id="{7C26D6C3-B87A-EF8A-55E3-5B18518A35A6}"/>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chemeClr val="bg2">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13" name="Group 12">
              <a:extLst>
                <a:ext uri="{FF2B5EF4-FFF2-40B4-BE49-F238E27FC236}">
                  <a16:creationId xmlns:a16="http://schemas.microsoft.com/office/drawing/2014/main" id="{846AAAA9-5151-7C4B-7A36-CBDBAF3BB246}"/>
                </a:ext>
              </a:extLst>
            </p:cNvPr>
            <p:cNvGrpSpPr/>
            <p:nvPr/>
          </p:nvGrpSpPr>
          <p:grpSpPr>
            <a:xfrm>
              <a:off x="5512008" y="4191691"/>
              <a:ext cx="1361075" cy="1566906"/>
              <a:chOff x="5709865" y="3492501"/>
              <a:chExt cx="383352" cy="441325"/>
            </a:xfrm>
            <a:solidFill>
              <a:schemeClr val="accent6"/>
            </a:solidFill>
          </p:grpSpPr>
          <p:sp>
            <p:nvSpPr>
              <p:cNvPr id="44" name="Freeform 5">
                <a:extLst>
                  <a:ext uri="{FF2B5EF4-FFF2-40B4-BE49-F238E27FC236}">
                    <a16:creationId xmlns:a16="http://schemas.microsoft.com/office/drawing/2014/main" id="{68DF3E3A-C144-2D1A-C2D5-D515CD85EDAD}"/>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A9433C"/>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54" name="Freeform 6">
                <a:extLst>
                  <a:ext uri="{FF2B5EF4-FFF2-40B4-BE49-F238E27FC236}">
                    <a16:creationId xmlns:a16="http://schemas.microsoft.com/office/drawing/2014/main" id="{CDB0E6A9-1E46-8B87-34D8-F18CF1BFCFE4}"/>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A9433C"/>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14" name="Group 13">
              <a:extLst>
                <a:ext uri="{FF2B5EF4-FFF2-40B4-BE49-F238E27FC236}">
                  <a16:creationId xmlns:a16="http://schemas.microsoft.com/office/drawing/2014/main" id="{E253C249-C354-80CE-A889-D951879EDDB4}"/>
                </a:ext>
              </a:extLst>
            </p:cNvPr>
            <p:cNvGrpSpPr/>
            <p:nvPr/>
          </p:nvGrpSpPr>
          <p:grpSpPr>
            <a:xfrm>
              <a:off x="8215908" y="3961065"/>
              <a:ext cx="1361075" cy="1566906"/>
              <a:chOff x="5709865" y="3492501"/>
              <a:chExt cx="383352" cy="441325"/>
            </a:xfrm>
            <a:solidFill>
              <a:schemeClr val="accent4"/>
            </a:solidFill>
          </p:grpSpPr>
          <p:sp>
            <p:nvSpPr>
              <p:cNvPr id="37" name="Freeform 5">
                <a:extLst>
                  <a:ext uri="{FF2B5EF4-FFF2-40B4-BE49-F238E27FC236}">
                    <a16:creationId xmlns:a16="http://schemas.microsoft.com/office/drawing/2014/main" id="{7B062A6C-F40A-1429-6F0F-8B342F77A781}"/>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761F42"/>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43" name="Freeform 6">
                <a:extLst>
                  <a:ext uri="{FF2B5EF4-FFF2-40B4-BE49-F238E27FC236}">
                    <a16:creationId xmlns:a16="http://schemas.microsoft.com/office/drawing/2014/main" id="{E1A12F27-4FA2-D19C-483D-A50036300501}"/>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761F42"/>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15" name="Group 14">
              <a:extLst>
                <a:ext uri="{FF2B5EF4-FFF2-40B4-BE49-F238E27FC236}">
                  <a16:creationId xmlns:a16="http://schemas.microsoft.com/office/drawing/2014/main" id="{45EB1280-DC53-DA5F-9154-665B0B215031}"/>
                </a:ext>
              </a:extLst>
            </p:cNvPr>
            <p:cNvGrpSpPr/>
            <p:nvPr/>
          </p:nvGrpSpPr>
          <p:grpSpPr>
            <a:xfrm>
              <a:off x="7317259" y="4191691"/>
              <a:ext cx="1361075" cy="1566906"/>
              <a:chOff x="5709865" y="3492501"/>
              <a:chExt cx="383352" cy="441325"/>
            </a:xfrm>
            <a:solidFill>
              <a:schemeClr val="accent1"/>
            </a:solidFill>
          </p:grpSpPr>
          <p:sp>
            <p:nvSpPr>
              <p:cNvPr id="22" name="Freeform 5">
                <a:extLst>
                  <a:ext uri="{FF2B5EF4-FFF2-40B4-BE49-F238E27FC236}">
                    <a16:creationId xmlns:a16="http://schemas.microsoft.com/office/drawing/2014/main" id="{7308F49A-39BC-5AB1-83EB-19951E490437}"/>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005E9E"/>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36" name="Freeform 6">
                <a:extLst>
                  <a:ext uri="{FF2B5EF4-FFF2-40B4-BE49-F238E27FC236}">
                    <a16:creationId xmlns:a16="http://schemas.microsoft.com/office/drawing/2014/main" id="{E977B06F-A34E-7017-DC5B-33C5CB0AC0C6}"/>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005E9E"/>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nvGrpSpPr>
            <p:cNvPr id="19" name="Group 18">
              <a:extLst>
                <a:ext uri="{FF2B5EF4-FFF2-40B4-BE49-F238E27FC236}">
                  <a16:creationId xmlns:a16="http://schemas.microsoft.com/office/drawing/2014/main" id="{C72CD4A8-EBEB-0786-43C9-6EC80750B149}"/>
                </a:ext>
              </a:extLst>
            </p:cNvPr>
            <p:cNvGrpSpPr/>
            <p:nvPr/>
          </p:nvGrpSpPr>
          <p:grpSpPr>
            <a:xfrm>
              <a:off x="9130462" y="4191691"/>
              <a:ext cx="1361075" cy="1566906"/>
              <a:chOff x="5709865" y="3492501"/>
              <a:chExt cx="383352" cy="441325"/>
            </a:xfrm>
            <a:solidFill>
              <a:schemeClr val="accent2"/>
            </a:solidFill>
          </p:grpSpPr>
          <p:sp>
            <p:nvSpPr>
              <p:cNvPr id="20" name="Freeform 5">
                <a:extLst>
                  <a:ext uri="{FF2B5EF4-FFF2-40B4-BE49-F238E27FC236}">
                    <a16:creationId xmlns:a16="http://schemas.microsoft.com/office/drawing/2014/main" id="{A0102F64-4CE7-8231-DED6-785B469ECDA5}"/>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solidFill>
                <a:srgbClr val="346A4B"/>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sp>
            <p:nvSpPr>
              <p:cNvPr id="21" name="Freeform 6">
                <a:extLst>
                  <a:ext uri="{FF2B5EF4-FFF2-40B4-BE49-F238E27FC236}">
                    <a16:creationId xmlns:a16="http://schemas.microsoft.com/office/drawing/2014/main" id="{D7E50881-9442-4D7A-B68C-919164ACA0B7}"/>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solidFill>
                <a:srgbClr val="346A4B"/>
              </a:solidFill>
              <a:ln w="9525">
                <a:no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srgbClr val="282F39"/>
                  </a:solidFill>
                  <a:latin typeface="Calibri" panose="020F0502020204030204"/>
                </a:endParaRPr>
              </a:p>
            </p:txBody>
          </p:sp>
        </p:grpSp>
      </p:grpSp>
    </p:spTree>
    <p:extLst>
      <p:ext uri="{BB962C8B-B14F-4D97-AF65-F5344CB8AC3E}">
        <p14:creationId xmlns:p14="http://schemas.microsoft.com/office/powerpoint/2010/main" val="2516815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alendar page with a pen on top">
            <a:extLst>
              <a:ext uri="{FF2B5EF4-FFF2-40B4-BE49-F238E27FC236}">
                <a16:creationId xmlns:a16="http://schemas.microsoft.com/office/drawing/2014/main" id="{EE772787-2646-9335-F13A-D138AEBD42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84" r="-1"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28172B-FB1D-D340-AAC9-18EBC5AA9975}"/>
              </a:ext>
            </a:extLst>
          </p:cNvPr>
          <p:cNvSpPr txBox="1"/>
          <p:nvPr/>
        </p:nvSpPr>
        <p:spPr>
          <a:xfrm>
            <a:off x="838200" y="365125"/>
            <a:ext cx="5160818" cy="1899912"/>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a:bodyPr>
          <a:lstStyle/>
          <a:p>
            <a:pPr>
              <a:lnSpc>
                <a:spcPct val="90000"/>
              </a:lnSpc>
              <a:spcBef>
                <a:spcPct val="0"/>
              </a:spcBef>
              <a:spcAft>
                <a:spcPts val="600"/>
              </a:spcAft>
            </a:pPr>
            <a:r>
              <a:rPr lang="fr-CA" sz="4000">
                <a:solidFill>
                  <a:srgbClr val="A9433C"/>
                </a:solidFill>
                <a:latin typeface="Georgia" panose="02040502050405020303" pitchFamily="18" charset="0"/>
                <a:ea typeface="+mj-ea"/>
                <a:cs typeface="+mj-cs"/>
              </a:rPr>
              <a:t>À l’avenir</a:t>
            </a:r>
          </a:p>
        </p:txBody>
      </p:sp>
      <p:sp>
        <p:nvSpPr>
          <p:cNvPr id="2" name="TextBox 1">
            <a:extLst>
              <a:ext uri="{FF2B5EF4-FFF2-40B4-BE49-F238E27FC236}">
                <a16:creationId xmlns:a16="http://schemas.microsoft.com/office/drawing/2014/main" id="{A1631032-187D-F948-B754-4D48B061B97B}"/>
              </a:ext>
            </a:extLst>
          </p:cNvPr>
          <p:cNvSpPr txBox="1"/>
          <p:nvPr/>
        </p:nvSpPr>
        <p:spPr>
          <a:xfrm>
            <a:off x="838200" y="1949292"/>
            <a:ext cx="6366164" cy="3742762"/>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oAutofit/>
          </a:bodyPr>
          <a:lstStyle/>
          <a:p>
            <a:pPr marL="302252" indent="-228600">
              <a:lnSpc>
                <a:spcPct val="90000"/>
              </a:lnSpc>
              <a:spcAft>
                <a:spcPts val="800"/>
              </a:spcAft>
              <a:buFont typeface="Arial" panose="020B0604020202020204" pitchFamily="34" charset="0"/>
              <a:buChar char="•"/>
            </a:pPr>
            <a:r>
              <a:rPr lang="fr-CA" sz="1400">
                <a:latin typeface="Open Sans" panose="020B0606030504020204" pitchFamily="34" charset="0"/>
                <a:ea typeface="Open Sans" panose="020B0606030504020204" pitchFamily="34" charset="0"/>
                <a:cs typeface="Open Sans" panose="020B0606030504020204" pitchFamily="34" charset="0"/>
              </a:rPr>
              <a:t>2 février 2023 (à confirmer)</a:t>
            </a:r>
          </a:p>
          <a:p>
            <a:pPr marL="948243" lvl="1" indent="-228600">
              <a:lnSpc>
                <a:spcPct val="90000"/>
              </a:lnSpc>
              <a:spcAft>
                <a:spcPts val="800"/>
              </a:spcAft>
              <a:buFont typeface="Arial" panose="020B0604020202020204" pitchFamily="34" charset="0"/>
              <a:buChar char="•"/>
            </a:pPr>
            <a:r>
              <a:rPr lang="fr-CA" sz="1400">
                <a:latin typeface="Open Sans" panose="020B0606030504020204" pitchFamily="34" charset="0"/>
                <a:ea typeface="Open Sans" panose="020B0606030504020204" pitchFamily="34" charset="0"/>
                <a:cs typeface="Open Sans" panose="020B0606030504020204" pitchFamily="34" charset="0"/>
              </a:rPr>
              <a:t>Québec: La violence domestique et des problèmes d’immigration au Québec par la Maison pour Femmes Immigrantes</a:t>
            </a:r>
          </a:p>
          <a:p>
            <a:pPr marL="719643" lvl="1" indent="-228600">
              <a:lnSpc>
                <a:spcPct val="90000"/>
              </a:lnSpc>
              <a:spcAft>
                <a:spcPts val="800"/>
              </a:spcAft>
              <a:buFont typeface="Arial" panose="020B0604020202020204" pitchFamily="34" charset="0"/>
              <a:buChar char="•"/>
            </a:pPr>
            <a:endParaRPr lang="fr-CA" sz="1400">
              <a:latin typeface="Open Sans" panose="020B0606030504020204" pitchFamily="34" charset="0"/>
              <a:ea typeface="Open Sans" panose="020B0606030504020204" pitchFamily="34" charset="0"/>
              <a:cs typeface="Open Sans" panose="020B0606030504020204" pitchFamily="34" charset="0"/>
            </a:endParaRPr>
          </a:p>
          <a:p>
            <a:pPr marL="302252" lvl="1" indent="-228600">
              <a:lnSpc>
                <a:spcPct val="90000"/>
              </a:lnSpc>
              <a:spcAft>
                <a:spcPts val="800"/>
              </a:spcAft>
              <a:buFont typeface="Arial" panose="020B0604020202020204" pitchFamily="34" charset="0"/>
              <a:buChar char="•"/>
            </a:pPr>
            <a:r>
              <a:rPr lang="fr-CA" sz="1400">
                <a:latin typeface="Open Sans" panose="020B0606030504020204" pitchFamily="34" charset="0"/>
                <a:ea typeface="Open Sans" panose="020B0606030504020204" pitchFamily="34" charset="0"/>
                <a:cs typeface="Open Sans" panose="020B0606030504020204" pitchFamily="34" charset="0"/>
              </a:rPr>
              <a:t>8 février 2023 @ 3-4:30pm CST à Zoom</a:t>
            </a:r>
          </a:p>
          <a:p>
            <a:pPr marL="948243" lvl="1" indent="-228600">
              <a:lnSpc>
                <a:spcPct val="90000"/>
              </a:lnSpc>
              <a:spcAft>
                <a:spcPts val="800"/>
              </a:spcAft>
              <a:buFont typeface="Arial" panose="020B0604020202020204" pitchFamily="34" charset="0"/>
              <a:buChar char="•"/>
            </a:pPr>
            <a:r>
              <a:rPr lang="fr-CA" sz="1400">
                <a:latin typeface="Open Sans" panose="020B0606030504020204" pitchFamily="34" charset="0"/>
                <a:ea typeface="Open Sans" panose="020B0606030504020204" pitchFamily="34" charset="0"/>
                <a:cs typeface="Open Sans" panose="020B0606030504020204" pitchFamily="34" charset="0"/>
              </a:rPr>
              <a:t>Manitoba: La contrainte de la consommation de substances et la violence d'un partenaire intime </a:t>
            </a:r>
            <a:r>
              <a:rPr lang="fr-CA" sz="1400">
                <a:latin typeface="Open Sans" panose="020B0606030504020204" pitchFamily="34" charset="0"/>
                <a:ea typeface="Open Sans" panose="020B0606030504020204" pitchFamily="34" charset="0"/>
                <a:cs typeface="Open Sans" panose="020B0606030504020204" pitchFamily="34" charset="0"/>
                <a:hlinkClick r:id="rId4"/>
              </a:rPr>
              <a:t>(inscrivez-vous ici)</a:t>
            </a:r>
            <a:endParaRPr lang="fr-CA" sz="1400">
              <a:latin typeface="Open Sans" panose="020B0606030504020204" pitchFamily="34" charset="0"/>
              <a:ea typeface="Open Sans" panose="020B0606030504020204" pitchFamily="34" charset="0"/>
              <a:cs typeface="Open Sans" panose="020B0606030504020204" pitchFamily="34" charset="0"/>
            </a:endParaRPr>
          </a:p>
          <a:p>
            <a:pPr marL="719643" lvl="1" indent="-228600">
              <a:lnSpc>
                <a:spcPct val="90000"/>
              </a:lnSpc>
              <a:spcAft>
                <a:spcPts val="800"/>
              </a:spcAft>
              <a:buFont typeface="Arial" panose="020B0604020202020204" pitchFamily="34" charset="0"/>
              <a:buChar char="•"/>
            </a:pPr>
            <a:endParaRPr lang="fr-CA" sz="1400">
              <a:latin typeface="Open Sans" panose="020B0606030504020204" pitchFamily="34" charset="0"/>
              <a:ea typeface="Open Sans" panose="020B0606030504020204" pitchFamily="34" charset="0"/>
              <a:cs typeface="Open Sans" panose="020B0606030504020204" pitchFamily="34" charset="0"/>
            </a:endParaRPr>
          </a:p>
          <a:p>
            <a:pPr marL="302252" indent="-228600">
              <a:lnSpc>
                <a:spcPct val="90000"/>
              </a:lnSpc>
              <a:spcAft>
                <a:spcPts val="800"/>
              </a:spcAft>
              <a:buFont typeface="Arial" panose="020B0604020202020204" pitchFamily="34" charset="0"/>
              <a:buChar char="•"/>
            </a:pPr>
            <a:r>
              <a:rPr lang="fr-CA" sz="1400">
                <a:latin typeface="Open Sans" panose="020B0606030504020204" pitchFamily="34" charset="0"/>
                <a:ea typeface="Open Sans" panose="020B0606030504020204" pitchFamily="34" charset="0"/>
                <a:cs typeface="Open Sans" panose="020B0606030504020204" pitchFamily="34" charset="0"/>
              </a:rPr>
              <a:t>février 2023 (à confirmer)</a:t>
            </a:r>
          </a:p>
          <a:p>
            <a:pPr marL="948243" lvl="1" indent="-228600">
              <a:lnSpc>
                <a:spcPct val="90000"/>
              </a:lnSpc>
              <a:spcAft>
                <a:spcPts val="800"/>
              </a:spcAft>
              <a:buFont typeface="Arial" panose="020B0604020202020204" pitchFamily="34" charset="0"/>
              <a:buChar char="•"/>
            </a:pPr>
            <a:r>
              <a:rPr lang="fr-CA" sz="1400">
                <a:latin typeface="Open Sans" panose="020B0606030504020204" pitchFamily="34" charset="0"/>
                <a:ea typeface="Open Sans" panose="020B0606030504020204" pitchFamily="34" charset="0"/>
                <a:cs typeface="Open Sans" panose="020B0606030504020204" pitchFamily="34" charset="0"/>
              </a:rPr>
              <a:t>British Columbia: La symétrie du genre </a:t>
            </a:r>
          </a:p>
          <a:p>
            <a:pPr marL="719643" lvl="1" indent="-228600">
              <a:lnSpc>
                <a:spcPct val="90000"/>
              </a:lnSpc>
              <a:spcAft>
                <a:spcPts val="800"/>
              </a:spcAft>
              <a:buFont typeface="Arial" panose="020B0604020202020204" pitchFamily="34" charset="0"/>
              <a:buChar char="•"/>
            </a:pPr>
            <a:endParaRPr lang="fr-CA" sz="1400">
              <a:latin typeface="Open Sans" panose="020B0606030504020204" pitchFamily="34" charset="0"/>
              <a:ea typeface="Open Sans" panose="020B0606030504020204" pitchFamily="34" charset="0"/>
              <a:cs typeface="Open Sans" panose="020B0606030504020204" pitchFamily="34" charset="0"/>
            </a:endParaRPr>
          </a:p>
          <a:p>
            <a:pPr marL="302252" indent="-228600">
              <a:lnSpc>
                <a:spcPct val="90000"/>
              </a:lnSpc>
              <a:spcAft>
                <a:spcPts val="800"/>
              </a:spcAft>
              <a:buFont typeface="Arial" panose="020B0604020202020204" pitchFamily="34" charset="0"/>
              <a:buChar char="•"/>
            </a:pPr>
            <a:r>
              <a:rPr lang="fr-CA" sz="1400">
                <a:latin typeface="Open Sans" panose="020B0606030504020204" pitchFamily="34" charset="0"/>
                <a:ea typeface="Open Sans" panose="020B0606030504020204" pitchFamily="34" charset="0"/>
                <a:cs typeface="Open Sans" panose="020B0606030504020204" pitchFamily="34" charset="0"/>
              </a:rPr>
              <a:t>mars 2023 (à confirmer)</a:t>
            </a:r>
          </a:p>
          <a:p>
            <a:pPr marL="948243" lvl="1" indent="-228600">
              <a:lnSpc>
                <a:spcPct val="90000"/>
              </a:lnSpc>
              <a:spcAft>
                <a:spcPts val="800"/>
              </a:spcAft>
              <a:buFont typeface="Arial" panose="020B0604020202020204" pitchFamily="34" charset="0"/>
              <a:buChar char="•"/>
            </a:pPr>
            <a:r>
              <a:rPr lang="fr-CA" sz="1400">
                <a:latin typeface="Open Sans" panose="020B0606030504020204" pitchFamily="34" charset="0"/>
                <a:ea typeface="Open Sans" panose="020B0606030504020204" pitchFamily="34" charset="0"/>
                <a:cs typeface="Open Sans" panose="020B0606030504020204" pitchFamily="34" charset="0"/>
              </a:rPr>
              <a:t>Manitoba: Le traumatisme cérébral et le tribunal de la famille</a:t>
            </a:r>
          </a:p>
        </p:txBody>
      </p:sp>
    </p:spTree>
    <p:extLst>
      <p:ext uri="{BB962C8B-B14F-4D97-AF65-F5344CB8AC3E}">
        <p14:creationId xmlns:p14="http://schemas.microsoft.com/office/powerpoint/2010/main" val="25961823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5ED1F7-335A-F961-14BA-CE4620E683F4}"/>
              </a:ext>
              <a:ext uri="{C183D7F6-B498-43B3-948B-1728B52AA6E4}">
                <adec:decorative xmlns:adec="http://schemas.microsoft.com/office/drawing/2017/decorative" val="1"/>
              </a:ext>
            </a:extLst>
          </p:cNvPr>
          <p:cNvSpPr/>
          <p:nvPr/>
        </p:nvSpPr>
        <p:spPr>
          <a:xfrm>
            <a:off x="0" y="0"/>
            <a:ext cx="12192000" cy="7140414"/>
          </a:xfrm>
          <a:prstGeom prst="rect">
            <a:avLst/>
          </a:prstGeom>
          <a:solidFill>
            <a:srgbClr val="80143B"/>
          </a:solidFill>
          <a:ln w="12700" cap="flat">
            <a:noFill/>
            <a:prstDash val="solid"/>
            <a:miter lim="800000"/>
          </a:ln>
          <a:effectLst>
            <a:outerShdw blurRad="50800" dist="38100" dir="2700000" algn="tl" rotWithShape="0">
              <a:prstClr val="black">
                <a:alpha val="3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R" sz="2400">
              <a:solidFill>
                <a:srgbClr val="000000"/>
              </a:solidFill>
              <a:latin typeface="+mj-lt"/>
              <a:ea typeface="+mj-ea"/>
              <a:cs typeface="+mj-cs"/>
              <a:sym typeface="Open Sans"/>
            </a:endParaRPr>
          </a:p>
        </p:txBody>
      </p:sp>
      <p:sp>
        <p:nvSpPr>
          <p:cNvPr id="2" name="TextBox 1">
            <a:extLst>
              <a:ext uri="{FF2B5EF4-FFF2-40B4-BE49-F238E27FC236}">
                <a16:creationId xmlns:a16="http://schemas.microsoft.com/office/drawing/2014/main" id="{A1631032-187D-F948-B754-4D48B061B97B}"/>
              </a:ext>
            </a:extLst>
          </p:cNvPr>
          <p:cNvSpPr txBox="1"/>
          <p:nvPr/>
        </p:nvSpPr>
        <p:spPr>
          <a:xfrm>
            <a:off x="587828" y="1674674"/>
            <a:ext cx="10569844" cy="35086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625519"/>
            <a:r>
              <a:rPr lang="fr-CA" sz="2400" b="1" err="1">
                <a:solidFill>
                  <a:schemeClr val="bg1"/>
                </a:solidFill>
                <a:latin typeface="Calibri Light" panose="020F0302020204030204" pitchFamily="34" charset="0"/>
                <a:cs typeface="Calibri Light" panose="020F0302020204030204" pitchFamily="34" charset="0"/>
              </a:rPr>
              <a:t>Chermani</a:t>
            </a:r>
            <a:r>
              <a:rPr lang="fr-CA" sz="2400" b="1">
                <a:solidFill>
                  <a:schemeClr val="bg1"/>
                </a:solidFill>
                <a:latin typeface="Calibri Light" panose="020F0302020204030204" pitchFamily="34" charset="0"/>
                <a:cs typeface="Calibri Light" panose="020F0302020204030204" pitchFamily="34" charset="0"/>
              </a:rPr>
              <a:t> est une chercheuse principale en sciences sociales à la division de la recherche et de la statistique du ministère de la Justice du Canada. </a:t>
            </a:r>
            <a:r>
              <a:rPr lang="fr-CA" sz="2400" b="1" err="1">
                <a:solidFill>
                  <a:schemeClr val="bg1"/>
                </a:solidFill>
                <a:latin typeface="Calibri Light" panose="020F0302020204030204" pitchFamily="34" charset="0"/>
                <a:cs typeface="Calibri Light" panose="020F0302020204030204" pitchFamily="34" charset="0"/>
              </a:rPr>
              <a:t>Cherami</a:t>
            </a:r>
            <a:r>
              <a:rPr lang="fr-CA" sz="2400" b="1">
                <a:solidFill>
                  <a:schemeClr val="bg1"/>
                </a:solidFill>
                <a:latin typeface="Calibri Light" panose="020F0302020204030204" pitchFamily="34" charset="0"/>
                <a:cs typeface="Calibri Light" panose="020F0302020204030204" pitchFamily="34" charset="0"/>
              </a:rPr>
              <a:t> a obtenu son doctorat en psychologie en 2001 avec un accent sur les méthodes quantitatives et la psychopathologie du développement. </a:t>
            </a:r>
            <a:r>
              <a:rPr lang="fr-CA" sz="2400" b="1" err="1">
                <a:solidFill>
                  <a:schemeClr val="bg1"/>
                </a:solidFill>
                <a:latin typeface="Calibri Light" panose="020F0302020204030204" pitchFamily="34" charset="0"/>
                <a:cs typeface="Calibri Light" panose="020F0302020204030204" pitchFamily="34" charset="0"/>
              </a:rPr>
              <a:t>Cherami</a:t>
            </a:r>
            <a:r>
              <a:rPr lang="fr-CA" sz="2400" b="1">
                <a:solidFill>
                  <a:schemeClr val="bg1"/>
                </a:solidFill>
                <a:latin typeface="Calibri Light" panose="020F0302020204030204" pitchFamily="34" charset="0"/>
                <a:cs typeface="Calibri Light" panose="020F0302020204030204" pitchFamily="34" charset="0"/>
              </a:rPr>
              <a:t> a entrepris des recherches sur les questions de droit de la famille avec Justice Canada depuis 2001. </a:t>
            </a:r>
            <a:r>
              <a:rPr lang="fr-CA" sz="2400" b="1" err="1">
                <a:solidFill>
                  <a:schemeClr val="bg1"/>
                </a:solidFill>
                <a:latin typeface="Calibri Light" panose="020F0302020204030204" pitchFamily="34" charset="0"/>
                <a:cs typeface="Calibri Light" panose="020F0302020204030204" pitchFamily="34" charset="0"/>
              </a:rPr>
              <a:t>Cherami</a:t>
            </a:r>
            <a:r>
              <a:rPr lang="fr-CA" sz="2400" b="1">
                <a:solidFill>
                  <a:schemeClr val="bg1"/>
                </a:solidFill>
                <a:latin typeface="Calibri Light" panose="020F0302020204030204" pitchFamily="34" charset="0"/>
                <a:cs typeface="Calibri Light" panose="020F0302020204030204" pitchFamily="34" charset="0"/>
              </a:rPr>
              <a:t> est la coprésidente fédérale du sous-comité de recherche du Comité de coordination fédéral-provincial-territorial des hauts fonctionnaires – Justice familiale. </a:t>
            </a:r>
            <a:r>
              <a:rPr lang="fr-CA" sz="2400" b="1" err="1">
                <a:solidFill>
                  <a:schemeClr val="bg1"/>
                </a:solidFill>
                <a:latin typeface="Calibri Light" panose="020F0302020204030204" pitchFamily="34" charset="0"/>
                <a:cs typeface="Calibri Light" panose="020F0302020204030204" pitchFamily="34" charset="0"/>
              </a:rPr>
              <a:t>Cherami</a:t>
            </a:r>
            <a:r>
              <a:rPr lang="fr-CA" sz="2400" b="1">
                <a:solidFill>
                  <a:schemeClr val="bg1"/>
                </a:solidFill>
                <a:latin typeface="Calibri Light" panose="020F0302020204030204" pitchFamily="34" charset="0"/>
                <a:cs typeface="Calibri Light" panose="020F0302020204030204" pitchFamily="34" charset="0"/>
              </a:rPr>
              <a:t> était le chef de projet de la trousse d’outils AIDE : Identifier et répondre à la violence familiale pour les conseillers juridiques en droit de la famille.</a:t>
            </a:r>
            <a:endParaRPr lang="fr-CA" sz="2800">
              <a:solidFill>
                <a:schemeClr val="bg1"/>
              </a:solidFill>
              <a:latin typeface="Calibri Light" panose="020F0302020204030204" pitchFamily="34" charset="0"/>
              <a:ea typeface="Times New Roman" panose="02020603050405020304" pitchFamily="18" charset="0"/>
              <a:cs typeface="Calibri Light" panose="020F0302020204030204" pitchFamily="34" charset="0"/>
            </a:endParaRPr>
          </a:p>
        </p:txBody>
      </p:sp>
      <p:sp>
        <p:nvSpPr>
          <p:cNvPr id="5" name="TextBox 4">
            <a:extLst>
              <a:ext uri="{FF2B5EF4-FFF2-40B4-BE49-F238E27FC236}">
                <a16:creationId xmlns:a16="http://schemas.microsoft.com/office/drawing/2014/main" id="{F228172B-FB1D-D340-AAC9-18EBC5AA9975}"/>
              </a:ext>
            </a:extLst>
          </p:cNvPr>
          <p:cNvSpPr txBox="1"/>
          <p:nvPr/>
        </p:nvSpPr>
        <p:spPr>
          <a:xfrm>
            <a:off x="587828" y="466071"/>
            <a:ext cx="11277600"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r>
              <a:rPr lang="en-US" sz="5400" err="1">
                <a:solidFill>
                  <a:schemeClr val="bg1"/>
                </a:solidFill>
                <a:latin typeface="Georgia" panose="02040502050405020303" pitchFamily="18" charset="0"/>
              </a:rPr>
              <a:t>Cherami</a:t>
            </a:r>
            <a:r>
              <a:rPr lang="en-US" sz="5400">
                <a:solidFill>
                  <a:schemeClr val="bg1"/>
                </a:solidFill>
                <a:latin typeface="Georgia" panose="02040502050405020303" pitchFamily="18" charset="0"/>
              </a:rPr>
              <a:t> Wichmann (</a:t>
            </a:r>
            <a:r>
              <a:rPr lang="en-US" sz="5400" err="1">
                <a:solidFill>
                  <a:schemeClr val="bg1"/>
                </a:solidFill>
                <a:latin typeface="Georgia" panose="02040502050405020303" pitchFamily="18" charset="0"/>
              </a:rPr>
              <a:t>elle</a:t>
            </a:r>
            <a:r>
              <a:rPr lang="en-US" sz="5400">
                <a:solidFill>
                  <a:schemeClr val="bg1"/>
                </a:solidFill>
                <a:latin typeface="Georgia" panose="02040502050405020303" pitchFamily="18" charset="0"/>
              </a:rPr>
              <a:t>/she)</a:t>
            </a:r>
          </a:p>
        </p:txBody>
      </p:sp>
    </p:spTree>
    <p:extLst>
      <p:ext uri="{BB962C8B-B14F-4D97-AF65-F5344CB8AC3E}">
        <p14:creationId xmlns:p14="http://schemas.microsoft.com/office/powerpoint/2010/main" val="406739284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9A58C8-1AC5-50AB-48AB-20F8D6BED9DD}"/>
              </a:ext>
              <a:ext uri="{C183D7F6-B498-43B3-948B-1728B52AA6E4}">
                <adec:decorative xmlns:adec="http://schemas.microsoft.com/office/drawing/2017/decorative" val="1"/>
              </a:ext>
            </a:extLst>
          </p:cNvPr>
          <p:cNvSpPr/>
          <p:nvPr/>
        </p:nvSpPr>
        <p:spPr>
          <a:xfrm>
            <a:off x="0" y="0"/>
            <a:ext cx="12192000" cy="7140414"/>
          </a:xfrm>
          <a:prstGeom prst="rect">
            <a:avLst/>
          </a:prstGeom>
          <a:solidFill>
            <a:srgbClr val="80143B"/>
          </a:solidFill>
          <a:ln w="12700" cap="flat">
            <a:noFill/>
            <a:prstDash val="solid"/>
            <a:miter lim="800000"/>
          </a:ln>
          <a:effectLst>
            <a:outerShdw blurRad="50800" dist="38100" dir="2700000" algn="tl" rotWithShape="0">
              <a:prstClr val="black">
                <a:alpha val="3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R" sz="2400">
              <a:solidFill>
                <a:srgbClr val="000000"/>
              </a:solidFill>
              <a:latin typeface="+mj-lt"/>
              <a:ea typeface="+mj-ea"/>
              <a:cs typeface="+mj-cs"/>
              <a:sym typeface="Open Sans"/>
            </a:endParaRPr>
          </a:p>
        </p:txBody>
      </p:sp>
      <p:sp>
        <p:nvSpPr>
          <p:cNvPr id="2" name="TextBox 1">
            <a:extLst>
              <a:ext uri="{FF2B5EF4-FFF2-40B4-BE49-F238E27FC236}">
                <a16:creationId xmlns:a16="http://schemas.microsoft.com/office/drawing/2014/main" id="{A1631032-187D-F948-B754-4D48B061B97B}"/>
              </a:ext>
            </a:extLst>
          </p:cNvPr>
          <p:cNvSpPr txBox="1"/>
          <p:nvPr/>
        </p:nvSpPr>
        <p:spPr>
          <a:xfrm>
            <a:off x="587828" y="1566701"/>
            <a:ext cx="10569844" cy="3077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625519"/>
            <a:r>
              <a:rPr lang="fr-CA" sz="2400" b="0" i="0" u="none" strike="noStrike">
                <a:solidFill>
                  <a:schemeClr val="bg1"/>
                </a:solidFill>
                <a:effectLst/>
                <a:latin typeface="Calibri" panose="020F0502020204030204" pitchFamily="34" charset="0"/>
              </a:rPr>
              <a:t>Bianca Stumpf est une chercheuse junior à la Division de la recherche et de la statistique du ministère de la Justice du Canada. Elle est une chercheuse qualitative en sciences sociales de métier et a obtenu une maîtrise d’arts en sociologie de l'Université d'Ottawa en 2019. Ses domaines de recherche ont tendance à se concentrer sur le droit de la famille, les enfants et les jeunes victimes d'actes criminels et la justice pour les jeunes. Bianca a été un membre clé de l'équipe qui a développé </a:t>
            </a:r>
            <a:r>
              <a:rPr lang="fr-CA" sz="2400" b="1">
                <a:solidFill>
                  <a:schemeClr val="bg1"/>
                </a:solidFill>
                <a:latin typeface="Calibri Light" panose="020F0302020204030204" pitchFamily="34" charset="0"/>
                <a:cs typeface="Calibri Light" panose="020F0302020204030204" pitchFamily="34" charset="0"/>
              </a:rPr>
              <a:t>la trousse d’outils</a:t>
            </a:r>
            <a:r>
              <a:rPr lang="fr-CA" sz="2400" b="0" i="0" u="none" strike="noStrike">
                <a:solidFill>
                  <a:schemeClr val="bg1"/>
                </a:solidFill>
                <a:effectLst/>
                <a:latin typeface="Calibri" panose="020F0502020204030204" pitchFamily="34" charset="0"/>
              </a:rPr>
              <a:t> AIDE : Identifier et répondre à la violence familiale pour les conseillers juridiques en droit de la famille.</a:t>
            </a:r>
            <a:endParaRPr lang="fr-CA" sz="2400">
              <a:solidFill>
                <a:schemeClr val="bg1"/>
              </a:solidFill>
              <a:latin typeface="Calibri Light" panose="020F0302020204030204" pitchFamily="34" charset="0"/>
              <a:ea typeface="Calibri" panose="020F05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F228172B-FB1D-D340-AAC9-18EBC5AA9975}"/>
              </a:ext>
            </a:extLst>
          </p:cNvPr>
          <p:cNvSpPr txBox="1"/>
          <p:nvPr/>
        </p:nvSpPr>
        <p:spPr>
          <a:xfrm>
            <a:off x="587828" y="466071"/>
            <a:ext cx="11277600"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r>
              <a:rPr lang="en-US" sz="5400">
                <a:solidFill>
                  <a:schemeClr val="bg1"/>
                </a:solidFill>
                <a:latin typeface="Georgia" panose="02040502050405020303" pitchFamily="18" charset="0"/>
              </a:rPr>
              <a:t>Bianca Stumpf (</a:t>
            </a:r>
            <a:r>
              <a:rPr lang="en-US" sz="5400" err="1">
                <a:solidFill>
                  <a:schemeClr val="bg1"/>
                </a:solidFill>
                <a:latin typeface="Georgia" panose="02040502050405020303" pitchFamily="18" charset="0"/>
              </a:rPr>
              <a:t>elle</a:t>
            </a:r>
            <a:r>
              <a:rPr lang="en-US" sz="5400">
                <a:solidFill>
                  <a:schemeClr val="bg1"/>
                </a:solidFill>
                <a:latin typeface="Georgia" panose="02040502050405020303" pitchFamily="18" charset="0"/>
              </a:rPr>
              <a:t>/she)</a:t>
            </a:r>
          </a:p>
        </p:txBody>
      </p:sp>
    </p:spTree>
    <p:extLst>
      <p:ext uri="{BB962C8B-B14F-4D97-AF65-F5344CB8AC3E}">
        <p14:creationId xmlns:p14="http://schemas.microsoft.com/office/powerpoint/2010/main" val="75475304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E7B806-0BD0-D632-B214-19FFDBCCE497}"/>
              </a:ext>
              <a:ext uri="{C183D7F6-B498-43B3-948B-1728B52AA6E4}">
                <adec:decorative xmlns:adec="http://schemas.microsoft.com/office/drawing/2017/decorative" val="1"/>
              </a:ext>
            </a:extLst>
          </p:cNvPr>
          <p:cNvSpPr/>
          <p:nvPr/>
        </p:nvSpPr>
        <p:spPr>
          <a:xfrm>
            <a:off x="0" y="0"/>
            <a:ext cx="12192000" cy="7140414"/>
          </a:xfrm>
          <a:prstGeom prst="rect">
            <a:avLst/>
          </a:prstGeom>
          <a:solidFill>
            <a:srgbClr val="80143B"/>
          </a:solidFill>
          <a:ln w="12700" cap="flat">
            <a:noFill/>
            <a:prstDash val="solid"/>
            <a:miter lim="800000"/>
          </a:ln>
          <a:effectLst>
            <a:outerShdw blurRad="50800" dist="38100" dir="2700000" algn="tl" rotWithShape="0">
              <a:prstClr val="black">
                <a:alpha val="3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A" sz="2400">
              <a:solidFill>
                <a:srgbClr val="000000"/>
              </a:solidFill>
              <a:latin typeface="+mj-lt"/>
              <a:ea typeface="+mj-ea"/>
              <a:cs typeface="+mj-cs"/>
              <a:sym typeface="Open Sans"/>
            </a:endParaRPr>
          </a:p>
          <a:p>
            <a:pPr defTabSz="609585" hangingPunct="0"/>
            <a:endParaRPr lang="en-CR" sz="2400">
              <a:solidFill>
                <a:srgbClr val="000000"/>
              </a:solidFill>
              <a:latin typeface="+mj-lt"/>
              <a:ea typeface="+mj-ea"/>
              <a:cs typeface="+mj-cs"/>
              <a:sym typeface="Open Sans"/>
            </a:endParaRPr>
          </a:p>
        </p:txBody>
      </p:sp>
      <p:sp>
        <p:nvSpPr>
          <p:cNvPr id="3" name="Title 2">
            <a:extLst>
              <a:ext uri="{FF2B5EF4-FFF2-40B4-BE49-F238E27FC236}">
                <a16:creationId xmlns:a16="http://schemas.microsoft.com/office/drawing/2014/main" id="{1F4B4B45-77C4-B44C-00F8-4A7EC95837C5}"/>
              </a:ext>
            </a:extLst>
          </p:cNvPr>
          <p:cNvSpPr>
            <a:spLocks noGrp="1"/>
          </p:cNvSpPr>
          <p:nvPr>
            <p:ph type="title"/>
          </p:nvPr>
        </p:nvSpPr>
        <p:spPr>
          <a:xfrm>
            <a:off x="527957" y="365125"/>
            <a:ext cx="10515600" cy="1325563"/>
          </a:xfrm>
        </p:spPr>
        <p:txBody>
          <a:bodyPr>
            <a:normAutofit/>
          </a:bodyPr>
          <a:lstStyle/>
          <a:p>
            <a:r>
              <a:rPr lang="en-US" sz="5400">
                <a:solidFill>
                  <a:schemeClr val="bg1"/>
                </a:solidFill>
                <a:latin typeface="Georgia" panose="02040502050405020303" pitchFamily="18" charset="0"/>
              </a:rPr>
              <a:t>Robin Trombley (</a:t>
            </a:r>
            <a:r>
              <a:rPr lang="en-US" sz="5400" err="1">
                <a:solidFill>
                  <a:schemeClr val="bg1"/>
                </a:solidFill>
                <a:latin typeface="Georgia" panose="02040502050405020303" pitchFamily="18" charset="0"/>
              </a:rPr>
              <a:t>elle</a:t>
            </a:r>
            <a:r>
              <a:rPr lang="en-US" sz="5400">
                <a:solidFill>
                  <a:schemeClr val="bg1"/>
                </a:solidFill>
                <a:latin typeface="Georgia" panose="02040502050405020303" pitchFamily="18" charset="0"/>
              </a:rPr>
              <a:t>/she)</a:t>
            </a:r>
          </a:p>
        </p:txBody>
      </p:sp>
      <p:sp>
        <p:nvSpPr>
          <p:cNvPr id="4" name="Content Placeholder 3">
            <a:extLst>
              <a:ext uri="{FF2B5EF4-FFF2-40B4-BE49-F238E27FC236}">
                <a16:creationId xmlns:a16="http://schemas.microsoft.com/office/drawing/2014/main" id="{6B925350-641C-C032-C437-F481C3425BD7}"/>
              </a:ext>
            </a:extLst>
          </p:cNvPr>
          <p:cNvSpPr>
            <a:spLocks noGrp="1"/>
          </p:cNvSpPr>
          <p:nvPr>
            <p:ph idx="1"/>
          </p:nvPr>
        </p:nvSpPr>
        <p:spPr>
          <a:xfrm>
            <a:off x="527957" y="1825625"/>
            <a:ext cx="10515600" cy="4351338"/>
          </a:xfrm>
        </p:spPr>
        <p:txBody>
          <a:bodyPr>
            <a:normAutofit/>
          </a:bodyPr>
          <a:lstStyle/>
          <a:p>
            <a:pPr marL="0" indent="0">
              <a:buNone/>
            </a:pPr>
            <a:r>
              <a:rPr lang="fr-CA" sz="2400" b="0" i="0" u="none" strike="noStrike">
                <a:solidFill>
                  <a:schemeClr val="bg1"/>
                </a:solidFill>
                <a:effectLst/>
                <a:latin typeface="Calibri" panose="020F0502020204030204" pitchFamily="34" charset="0"/>
              </a:rPr>
              <a:t>Robin est un avocate au sein de l'équipe du droit de la famille et de l'enfance du ministère de la Justice du Canada. Elle a travaillé dans divers domaines politiques, notamment la prévention du crime, les victimes d'actes criminels, la justice pour les jeunes, le droit de la famille et la violence familiale. Un aspect important de son travail actuel consiste à améliorer les réponses du système de justice familiale à la violence familiale. Robin a également été un membre clé de l'équipe qui a développé </a:t>
            </a:r>
            <a:r>
              <a:rPr lang="fr-CA" sz="2400" b="1">
                <a:solidFill>
                  <a:schemeClr val="bg1"/>
                </a:solidFill>
                <a:latin typeface="Calibri Light" panose="020F0302020204030204" pitchFamily="34" charset="0"/>
                <a:cs typeface="Calibri Light" panose="020F0302020204030204" pitchFamily="34" charset="0"/>
              </a:rPr>
              <a:t>la trousse d’outils</a:t>
            </a:r>
            <a:r>
              <a:rPr lang="fr-CA" sz="2400" b="0" i="0" u="none" strike="noStrike">
                <a:solidFill>
                  <a:schemeClr val="bg1"/>
                </a:solidFill>
                <a:effectLst/>
                <a:latin typeface="Calibri" panose="020F0502020204030204" pitchFamily="34" charset="0"/>
              </a:rPr>
              <a:t> AIDE : Identifier et répondre à la violence familiale pour les conseillers juridiques en droit de la famille.</a:t>
            </a:r>
            <a:endParaRPr lang="fr-CA" sz="2400">
              <a:solidFill>
                <a:schemeClr val="bg1"/>
              </a:solidFill>
            </a:endParaRPr>
          </a:p>
        </p:txBody>
      </p:sp>
    </p:spTree>
    <p:extLst>
      <p:ext uri="{BB962C8B-B14F-4D97-AF65-F5344CB8AC3E}">
        <p14:creationId xmlns:p14="http://schemas.microsoft.com/office/powerpoint/2010/main" val="3897237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2"/>
          <a:stretch>
            <a:fillRect/>
          </a:stretch>
        </p:blipFill>
        <p:spPr>
          <a:xfrm>
            <a:off x="0" y="0"/>
            <a:ext cx="12192000" cy="6867151"/>
          </a:xfrm>
          <a:prstGeom prst="rect">
            <a:avLst/>
          </a:prstGeom>
        </p:spPr>
      </p:pic>
      <p:sp>
        <p:nvSpPr>
          <p:cNvPr id="5" name="Rectangle 4"/>
          <p:cNvSpPr/>
          <p:nvPr/>
        </p:nvSpPr>
        <p:spPr>
          <a:xfrm>
            <a:off x="1" y="259306"/>
            <a:ext cx="122830" cy="150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p:cNvSpPr txBox="1">
            <a:spLocks/>
          </p:cNvSpPr>
          <p:nvPr/>
        </p:nvSpPr>
        <p:spPr>
          <a:xfrm>
            <a:off x="2715903" y="1490159"/>
            <a:ext cx="8870671" cy="2519638"/>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5400" b="1">
                <a:latin typeface="+mn-lt"/>
              </a:rPr>
              <a:t>Trousse d’outils AIDE : Comment repérer les cas de violence familiale et intervenir pour les conseillères et conseillers juridiques en droit de la famille</a:t>
            </a:r>
          </a:p>
        </p:txBody>
      </p:sp>
      <p:sp>
        <p:nvSpPr>
          <p:cNvPr id="7" name="Subtitle 2"/>
          <p:cNvSpPr txBox="1">
            <a:spLocks/>
          </p:cNvSpPr>
          <p:nvPr/>
        </p:nvSpPr>
        <p:spPr>
          <a:xfrm>
            <a:off x="2715903" y="4183156"/>
            <a:ext cx="7262286" cy="267484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CA" sz="2800" b="1" err="1"/>
              <a:t>Contribuer</a:t>
            </a:r>
            <a:r>
              <a:rPr lang="en-CA" sz="2800" b="1"/>
              <a:t> à la santé des </a:t>
            </a:r>
            <a:r>
              <a:rPr lang="en-CA" sz="2800" b="1" err="1"/>
              <a:t>survivantes</a:t>
            </a:r>
            <a:r>
              <a:rPr lang="en-CA" sz="2800" b="1"/>
              <a:t> de violence </a:t>
            </a:r>
            <a:r>
              <a:rPr lang="en-CA" sz="2800" b="1" err="1"/>
              <a:t>familiale</a:t>
            </a:r>
            <a:r>
              <a:rPr lang="en-CA" sz="2800" b="1"/>
              <a:t> </a:t>
            </a:r>
            <a:r>
              <a:rPr lang="en-CA" sz="2800" b="1" err="1"/>
              <a:t>dans</a:t>
            </a:r>
            <a:r>
              <a:rPr lang="en-CA" sz="2800" b="1"/>
              <a:t> les </a:t>
            </a:r>
            <a:r>
              <a:rPr lang="en-CA" sz="2800" b="1" err="1"/>
              <a:t>procédures</a:t>
            </a:r>
            <a:r>
              <a:rPr lang="en-CA" sz="2800" b="1"/>
              <a:t> de droit de la </a:t>
            </a:r>
            <a:r>
              <a:rPr lang="en-CA" sz="2800" b="1" err="1"/>
              <a:t>famille</a:t>
            </a:r>
            <a:r>
              <a:rPr lang="en-CA" sz="2800" b="1"/>
              <a:t> </a:t>
            </a:r>
            <a:endParaRPr lang="fr-CA" sz="2800" b="1"/>
          </a:p>
          <a:p>
            <a:pPr algn="l">
              <a:spcBef>
                <a:spcPts val="0"/>
              </a:spcBef>
            </a:pPr>
            <a:endParaRPr lang="fr-CA" sz="2800" b="1"/>
          </a:p>
          <a:p>
            <a:pPr>
              <a:spcBef>
                <a:spcPts val="0"/>
              </a:spcBef>
            </a:pPr>
            <a:r>
              <a:rPr lang="fr-CA" sz="2800" b="1"/>
              <a:t>Ministère de la Justice du Canada</a:t>
            </a:r>
          </a:p>
          <a:p>
            <a:pPr>
              <a:spcBef>
                <a:spcPts val="0"/>
              </a:spcBef>
            </a:pPr>
            <a:endParaRPr lang="fr-CA" sz="2800" b="1"/>
          </a:p>
          <a:p>
            <a:pPr>
              <a:spcBef>
                <a:spcPts val="0"/>
              </a:spcBef>
            </a:pPr>
            <a:r>
              <a:rPr lang="fr-CA" sz="2800" b="1"/>
              <a:t>26 janvier 2023</a:t>
            </a:r>
          </a:p>
        </p:txBody>
      </p:sp>
    </p:spTree>
    <p:extLst>
      <p:ext uri="{BB962C8B-B14F-4D97-AF65-F5344CB8AC3E}">
        <p14:creationId xmlns:p14="http://schemas.microsoft.com/office/powerpoint/2010/main" val="1895700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0" y="5098844"/>
            <a:ext cx="12192000" cy="1759156"/>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rot="2632508">
            <a:off x="10320986" y="5465981"/>
            <a:ext cx="1208617" cy="1270174"/>
          </a:xfrm>
          <a:prstGeom prst="rect">
            <a:avLst/>
          </a:prstGeom>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0" y="-16833"/>
            <a:ext cx="12192000" cy="2011355"/>
          </a:xfrm>
          <a:prstGeom prst="rect">
            <a:avLst/>
          </a:prstGeom>
        </p:spPr>
      </p:pic>
      <p:sp>
        <p:nvSpPr>
          <p:cNvPr id="2" name="Title 1"/>
          <p:cNvSpPr>
            <a:spLocks noGrp="1"/>
          </p:cNvSpPr>
          <p:nvPr>
            <p:ph type="title"/>
          </p:nvPr>
        </p:nvSpPr>
        <p:spPr>
          <a:xfrm>
            <a:off x="986087" y="605582"/>
            <a:ext cx="10516101" cy="766523"/>
          </a:xfrm>
        </p:spPr>
        <p:txBody>
          <a:bodyPr>
            <a:noAutofit/>
          </a:bodyPr>
          <a:lstStyle/>
          <a:p>
            <a:pPr algn="ctr"/>
            <a:r>
              <a:rPr lang="fr-CA" sz="4000" b="1">
                <a:solidFill>
                  <a:srgbClr val="0D1E42"/>
                </a:solidFill>
                <a:latin typeface="+mn-lt"/>
                <a:ea typeface="+mn-ea"/>
                <a:cs typeface="+mn-cs"/>
              </a:rPr>
              <a:t>Détecter la violence familiale dans les dossiers en droit familial : Recherche de Justice Canada</a:t>
            </a:r>
          </a:p>
        </p:txBody>
      </p:sp>
      <p:sp>
        <p:nvSpPr>
          <p:cNvPr id="8" name="Content Placeholder 2"/>
          <p:cNvSpPr>
            <a:spLocks noGrp="1"/>
          </p:cNvSpPr>
          <p:nvPr>
            <p:ph sz="half" idx="1"/>
          </p:nvPr>
        </p:nvSpPr>
        <p:spPr>
          <a:xfrm>
            <a:off x="986087" y="1857291"/>
            <a:ext cx="9720461" cy="4104224"/>
          </a:xfrm>
        </p:spPr>
        <p:txBody>
          <a:bodyPr>
            <a:normAutofit fontScale="92500"/>
          </a:bodyPr>
          <a:lstStyle/>
          <a:p>
            <a:pPr marL="0" indent="0">
              <a:spcBef>
                <a:spcPts val="0"/>
              </a:spcBef>
              <a:buNone/>
            </a:pPr>
            <a:r>
              <a:rPr lang="fr-FR" b="1">
                <a:solidFill>
                  <a:srgbClr val="761F42"/>
                </a:solidFill>
              </a:rPr>
              <a:t>2018 Colloque national sur le droit de la famille </a:t>
            </a:r>
            <a:endParaRPr lang="en-US" b="1">
              <a:solidFill>
                <a:srgbClr val="761F42"/>
              </a:solidFill>
            </a:endParaRPr>
          </a:p>
          <a:p>
            <a:pPr marL="687600">
              <a:spcBef>
                <a:spcPts val="0"/>
              </a:spcBef>
              <a:buFont typeface="Wingdings" panose="05000000000000000000" pitchFamily="2" charset="2"/>
              <a:buChar char="Ø"/>
            </a:pPr>
            <a:r>
              <a:rPr lang="fr-FR" sz="2400"/>
              <a:t>Environ la moitié des avocats disent habituellement effectuer un dépistage de la violence familiale.</a:t>
            </a:r>
            <a:endParaRPr lang="en-US" sz="2400"/>
          </a:p>
          <a:p>
            <a:pPr marL="687600">
              <a:spcBef>
                <a:spcPts val="0"/>
              </a:spcBef>
              <a:buFont typeface="Wingdings" panose="05000000000000000000" pitchFamily="2" charset="2"/>
              <a:buChar char="Ø"/>
            </a:pPr>
            <a:r>
              <a:rPr lang="fr-FR" sz="2400"/>
              <a:t>La majorité des avocats n’utilisent pas d’outil normalisé pour identifier la violence familiale.</a:t>
            </a:r>
            <a:endParaRPr lang="en-US" sz="2400"/>
          </a:p>
          <a:p>
            <a:pPr marL="594000" lvl="1" indent="0">
              <a:lnSpc>
                <a:spcPct val="100000"/>
              </a:lnSpc>
              <a:spcBef>
                <a:spcPts val="0"/>
              </a:spcBef>
              <a:buNone/>
            </a:pPr>
            <a:endParaRPr lang="en-US"/>
          </a:p>
          <a:p>
            <a:pPr marL="0" indent="0">
              <a:spcBef>
                <a:spcPts val="0"/>
              </a:spcBef>
              <a:buNone/>
            </a:pPr>
            <a:r>
              <a:rPr lang="fr-FR" b="1">
                <a:solidFill>
                  <a:srgbClr val="761F42"/>
                </a:solidFill>
              </a:rPr>
              <a:t>Rapport de </a:t>
            </a:r>
            <a:r>
              <a:rPr lang="fr-FR" b="1" err="1">
                <a:solidFill>
                  <a:srgbClr val="761F42"/>
                </a:solidFill>
              </a:rPr>
              <a:t>Luke’s</a:t>
            </a:r>
            <a:r>
              <a:rPr lang="fr-FR" b="1">
                <a:solidFill>
                  <a:srgbClr val="761F42"/>
                </a:solidFill>
              </a:rPr>
              <a:t> Place : Ce que vous ignorez peut vous faire du mal : L’importance des outils de dépistage de la violence familiale pour les praticiens du droit familial (2018) : </a:t>
            </a:r>
            <a:r>
              <a:rPr lang="fr-FR">
                <a:solidFill>
                  <a:srgbClr val="761F42"/>
                </a:solidFill>
                <a:hlinkClick r:id="rId6"/>
              </a:rPr>
              <a:t>https://www.justice.gc.ca/fra/pr-rp/jr/peut-can/index.html</a:t>
            </a:r>
            <a:endParaRPr lang="en-US"/>
          </a:p>
          <a:p>
            <a:pPr marL="687600">
              <a:spcBef>
                <a:spcPts val="0"/>
              </a:spcBef>
              <a:buFont typeface="Wingdings" panose="05000000000000000000" pitchFamily="2" charset="2"/>
              <a:buChar char="Ø"/>
            </a:pPr>
            <a:r>
              <a:rPr lang="fr-FR" sz="2400"/>
              <a:t>Aucun outil universel sur la violence familiale n’a été conçu spécifiquement à l’intention des avocats en droit de la famille du Canada.</a:t>
            </a:r>
          </a:p>
          <a:p>
            <a:pPr marL="687600">
              <a:spcBef>
                <a:spcPts val="0"/>
              </a:spcBef>
              <a:buFont typeface="Wingdings" panose="05000000000000000000" pitchFamily="2" charset="2"/>
              <a:buChar char="Ø"/>
            </a:pPr>
            <a:endParaRPr lang="en-US" sz="2400"/>
          </a:p>
        </p:txBody>
      </p:sp>
      <p:sp>
        <p:nvSpPr>
          <p:cNvPr id="5" name="Slide Number Placeholder 4"/>
          <p:cNvSpPr>
            <a:spLocks noGrp="1"/>
          </p:cNvSpPr>
          <p:nvPr>
            <p:ph type="sldNum" sz="quarter" idx="12"/>
          </p:nvPr>
        </p:nvSpPr>
        <p:spPr/>
        <p:txBody>
          <a:bodyPr/>
          <a:lstStyle/>
          <a:p>
            <a:fld id="{EF5F9721-8C23-46FE-8110-BDDDB4DD0510}" type="slidenum">
              <a:rPr lang="en-US" smtClean="0"/>
              <a:pPr/>
              <a:t>8</a:t>
            </a:fld>
            <a:endParaRPr lang="en-US"/>
          </a:p>
        </p:txBody>
      </p:sp>
      <p:sp>
        <p:nvSpPr>
          <p:cNvPr id="4" name="Rectangle 3"/>
          <p:cNvSpPr/>
          <p:nvPr/>
        </p:nvSpPr>
        <p:spPr>
          <a:xfrm>
            <a:off x="10404862" y="5776849"/>
            <a:ext cx="288862" cy="338554"/>
          </a:xfrm>
          <a:prstGeom prst="rect">
            <a:avLst/>
          </a:prstGeom>
        </p:spPr>
        <p:txBody>
          <a:bodyPr wrap="none">
            <a:spAutoFit/>
          </a:bodyPr>
          <a:lstStyle/>
          <a:p>
            <a:r>
              <a:rPr lang="en-US" sz="1600">
                <a:solidFill>
                  <a:srgbClr val="002060"/>
                </a:solidFill>
              </a:rPr>
              <a:t>2</a:t>
            </a:r>
          </a:p>
        </p:txBody>
      </p:sp>
    </p:spTree>
    <p:extLst>
      <p:ext uri="{BB962C8B-B14F-4D97-AF65-F5344CB8AC3E}">
        <p14:creationId xmlns:p14="http://schemas.microsoft.com/office/powerpoint/2010/main" val="368003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618" y="2625"/>
            <a:ext cx="12204618" cy="6855375"/>
          </a:xfrm>
          <a:prstGeom prst="rect">
            <a:avLst/>
          </a:prstGeom>
        </p:spPr>
      </p:pic>
      <p:sp>
        <p:nvSpPr>
          <p:cNvPr id="5" name="Rectangle 4"/>
          <p:cNvSpPr/>
          <p:nvPr/>
        </p:nvSpPr>
        <p:spPr>
          <a:xfrm>
            <a:off x="1524002" y="1051731"/>
            <a:ext cx="92123" cy="1125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 name="Title 1"/>
          <p:cNvSpPr txBox="1">
            <a:spLocks/>
          </p:cNvSpPr>
          <p:nvPr/>
        </p:nvSpPr>
        <p:spPr>
          <a:xfrm>
            <a:off x="3759447" y="2132240"/>
            <a:ext cx="7421899" cy="2047450"/>
          </a:xfrm>
          <a:prstGeom prst="rect">
            <a:avLst/>
          </a:prstGeom>
        </p:spPr>
        <p:txBody>
          <a:bodyPr vert="horz" lIns="68580" tIns="34290" rIns="68580" bIns="3429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050"/>
            </a:br>
            <a:r>
              <a:rPr lang="fr-FR" sz="4400" b="1"/>
              <a:t>Trousse d’outils AIDE : L’élaboration d’une ressource collaborative axée sur l’utilisateur pour les conseillers juridiques</a:t>
            </a:r>
          </a:p>
        </p:txBody>
      </p:sp>
      <p:sp>
        <p:nvSpPr>
          <p:cNvPr id="7" name="Subtitle 2"/>
          <p:cNvSpPr txBox="1">
            <a:spLocks/>
          </p:cNvSpPr>
          <p:nvPr/>
        </p:nvSpPr>
        <p:spPr>
          <a:xfrm>
            <a:off x="3759448" y="4179690"/>
            <a:ext cx="5245656" cy="73173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CA" sz="1800" b="1">
              <a:latin typeface="+mj-lt"/>
            </a:endParaRPr>
          </a:p>
        </p:txBody>
      </p:sp>
      <p:sp>
        <p:nvSpPr>
          <p:cNvPr id="11" name="Rectangle 10"/>
          <p:cNvSpPr/>
          <p:nvPr/>
        </p:nvSpPr>
        <p:spPr>
          <a:xfrm>
            <a:off x="9455472" y="5805338"/>
            <a:ext cx="2729552" cy="10167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rot="2632508">
            <a:off x="10641707" y="5678629"/>
            <a:ext cx="1208617" cy="1270174"/>
          </a:xfrm>
          <a:prstGeom prst="rect">
            <a:avLst/>
          </a:prstGeom>
        </p:spPr>
      </p:pic>
      <p:sp>
        <p:nvSpPr>
          <p:cNvPr id="12" name="Slide Number Placeholder 1"/>
          <p:cNvSpPr txBox="1">
            <a:spLocks/>
          </p:cNvSpPr>
          <p:nvPr/>
        </p:nvSpPr>
        <p:spPr>
          <a:xfrm>
            <a:off x="10681101" y="6021475"/>
            <a:ext cx="377769" cy="32257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A7E94B-3CE4-4DB4-A8D5-E9A20BD429D5}" type="slidenum">
              <a:rPr lang="en-US" sz="1600" smtClean="0">
                <a:solidFill>
                  <a:srgbClr val="002060"/>
                </a:solidFill>
              </a:rPr>
              <a:pPr/>
              <a:t>9</a:t>
            </a:fld>
            <a:endParaRPr lang="en-US" sz="1600">
              <a:solidFill>
                <a:srgbClr val="002060"/>
              </a:solidFill>
            </a:endParaRPr>
          </a:p>
        </p:txBody>
      </p:sp>
    </p:spTree>
    <p:extLst>
      <p:ext uri="{BB962C8B-B14F-4D97-AF65-F5344CB8AC3E}">
        <p14:creationId xmlns:p14="http://schemas.microsoft.com/office/powerpoint/2010/main" val="34887829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12"/>
</p:tagLst>
</file>

<file path=ppt/tags/tag101.xml><?xml version="1.0" encoding="utf-8"?>
<p:tagLst xmlns:a="http://schemas.openxmlformats.org/drawingml/2006/main" xmlns:r="http://schemas.openxmlformats.org/officeDocument/2006/relationships" xmlns:p="http://schemas.openxmlformats.org/presentationml/2006/main">
  <p:tag name="NUM" val="13"/>
</p:tagLst>
</file>

<file path=ppt/tags/tag102.xml><?xml version="1.0" encoding="utf-8"?>
<p:tagLst xmlns:a="http://schemas.openxmlformats.org/drawingml/2006/main" xmlns:r="http://schemas.openxmlformats.org/officeDocument/2006/relationships" xmlns:p="http://schemas.openxmlformats.org/presentationml/2006/main">
  <p:tag name="NUM" val="14"/>
</p:tagLst>
</file>

<file path=ppt/tags/tag103.xml><?xml version="1.0" encoding="utf-8"?>
<p:tagLst xmlns:a="http://schemas.openxmlformats.org/drawingml/2006/main" xmlns:r="http://schemas.openxmlformats.org/officeDocument/2006/relationships" xmlns:p="http://schemas.openxmlformats.org/presentationml/2006/main">
  <p:tag name="NUM" val="15"/>
</p:tagLst>
</file>

<file path=ppt/tags/tag104.xml><?xml version="1.0" encoding="utf-8"?>
<p:tagLst xmlns:a="http://schemas.openxmlformats.org/drawingml/2006/main" xmlns:r="http://schemas.openxmlformats.org/officeDocument/2006/relationships" xmlns:p="http://schemas.openxmlformats.org/presentationml/2006/main">
  <p:tag name="NUM" val="16"/>
</p:tagLst>
</file>

<file path=ppt/tags/tag105.xml><?xml version="1.0" encoding="utf-8"?>
<p:tagLst xmlns:a="http://schemas.openxmlformats.org/drawingml/2006/main" xmlns:r="http://schemas.openxmlformats.org/officeDocument/2006/relationships" xmlns:p="http://schemas.openxmlformats.org/presentationml/2006/main">
  <p:tag name="NUM" val="17"/>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0"/>
</p:tagLst>
</file>

<file path=ppt/tags/tag21.xml><?xml version="1.0" encoding="utf-8"?>
<p:tagLst xmlns:a="http://schemas.openxmlformats.org/drawingml/2006/main" xmlns:r="http://schemas.openxmlformats.org/officeDocument/2006/relationships" xmlns:p="http://schemas.openxmlformats.org/presentationml/2006/main">
  <p:tag name="NUM" val="21"/>
</p:tagLst>
</file>

<file path=ppt/tags/tag22.xml><?xml version="1.0" encoding="utf-8"?>
<p:tagLst xmlns:a="http://schemas.openxmlformats.org/drawingml/2006/main" xmlns:r="http://schemas.openxmlformats.org/officeDocument/2006/relationships" xmlns:p="http://schemas.openxmlformats.org/presentationml/2006/main">
  <p:tag name="NUM" val="22"/>
</p:tagLst>
</file>

<file path=ppt/tags/tag23.xml><?xml version="1.0" encoding="utf-8"?>
<p:tagLst xmlns:a="http://schemas.openxmlformats.org/drawingml/2006/main" xmlns:r="http://schemas.openxmlformats.org/officeDocument/2006/relationships" xmlns:p="http://schemas.openxmlformats.org/presentationml/2006/main">
  <p:tag name="NUM" val="2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8"/>
</p:tagLst>
</file>

<file path=ppt/tags/tag32.xml><?xml version="1.0" encoding="utf-8"?>
<p:tagLst xmlns:a="http://schemas.openxmlformats.org/drawingml/2006/main" xmlns:r="http://schemas.openxmlformats.org/officeDocument/2006/relationships" xmlns:p="http://schemas.openxmlformats.org/presentationml/2006/main">
  <p:tag name="NUM" val="9"/>
</p:tagLst>
</file>

<file path=ppt/tags/tag33.xml><?xml version="1.0" encoding="utf-8"?>
<p:tagLst xmlns:a="http://schemas.openxmlformats.org/drawingml/2006/main" xmlns:r="http://schemas.openxmlformats.org/officeDocument/2006/relationships" xmlns:p="http://schemas.openxmlformats.org/presentationml/2006/main">
  <p:tag name="NUM" val="10"/>
</p:tagLst>
</file>

<file path=ppt/tags/tag34.xml><?xml version="1.0" encoding="utf-8"?>
<p:tagLst xmlns:a="http://schemas.openxmlformats.org/drawingml/2006/main" xmlns:r="http://schemas.openxmlformats.org/officeDocument/2006/relationships" xmlns:p="http://schemas.openxmlformats.org/presentationml/2006/main">
  <p:tag name="NUM" val="11"/>
</p:tagLst>
</file>

<file path=ppt/tags/tag35.xml><?xml version="1.0" encoding="utf-8"?>
<p:tagLst xmlns:a="http://schemas.openxmlformats.org/drawingml/2006/main" xmlns:r="http://schemas.openxmlformats.org/officeDocument/2006/relationships" xmlns:p="http://schemas.openxmlformats.org/presentationml/2006/main">
  <p:tag name="NUM" val="12"/>
</p:tagLst>
</file>

<file path=ppt/tags/tag36.xml><?xml version="1.0" encoding="utf-8"?>
<p:tagLst xmlns:a="http://schemas.openxmlformats.org/drawingml/2006/main" xmlns:r="http://schemas.openxmlformats.org/officeDocument/2006/relationships" xmlns:p="http://schemas.openxmlformats.org/presentationml/2006/main">
  <p:tag name="NUM" val="13"/>
</p:tagLst>
</file>

<file path=ppt/tags/tag37.xml><?xml version="1.0" encoding="utf-8"?>
<p:tagLst xmlns:a="http://schemas.openxmlformats.org/drawingml/2006/main" xmlns:r="http://schemas.openxmlformats.org/officeDocument/2006/relationships" xmlns:p="http://schemas.openxmlformats.org/presentationml/2006/main">
  <p:tag name="NUM" val="14"/>
</p:tagLst>
</file>

<file path=ppt/tags/tag38.xml><?xml version="1.0" encoding="utf-8"?>
<p:tagLst xmlns:a="http://schemas.openxmlformats.org/drawingml/2006/main" xmlns:r="http://schemas.openxmlformats.org/officeDocument/2006/relationships" xmlns:p="http://schemas.openxmlformats.org/presentationml/2006/main">
  <p:tag name="NUM" val="15"/>
</p:tagLst>
</file>

<file path=ppt/tags/tag39.xml><?xml version="1.0" encoding="utf-8"?>
<p:tagLst xmlns:a="http://schemas.openxmlformats.org/drawingml/2006/main" xmlns:r="http://schemas.openxmlformats.org/officeDocument/2006/relationships" xmlns:p="http://schemas.openxmlformats.org/presentationml/2006/main">
  <p:tag name="NUM" val="16"/>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7"/>
</p:tagLst>
</file>

<file path=ppt/tags/tag41.xml><?xml version="1.0" encoding="utf-8"?>
<p:tagLst xmlns:a="http://schemas.openxmlformats.org/drawingml/2006/main" xmlns:r="http://schemas.openxmlformats.org/officeDocument/2006/relationships" xmlns:p="http://schemas.openxmlformats.org/presentationml/2006/main">
  <p:tag name="NUM" val="18"/>
</p:tagLst>
</file>

<file path=ppt/tags/tag42.xml><?xml version="1.0" encoding="utf-8"?>
<p:tagLst xmlns:a="http://schemas.openxmlformats.org/drawingml/2006/main" xmlns:r="http://schemas.openxmlformats.org/officeDocument/2006/relationships" xmlns:p="http://schemas.openxmlformats.org/presentationml/2006/main">
  <p:tag name="NUM" val="19"/>
</p:tagLst>
</file>

<file path=ppt/tags/tag43.xml><?xml version="1.0" encoding="utf-8"?>
<p:tagLst xmlns:a="http://schemas.openxmlformats.org/drawingml/2006/main" xmlns:r="http://schemas.openxmlformats.org/officeDocument/2006/relationships" xmlns:p="http://schemas.openxmlformats.org/presentationml/2006/main">
  <p:tag name="NUM" val="20"/>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8"/>
</p:tagLst>
</file>

<file path=ppt/tags/tag52.xml><?xml version="1.0" encoding="utf-8"?>
<p:tagLst xmlns:a="http://schemas.openxmlformats.org/drawingml/2006/main" xmlns:r="http://schemas.openxmlformats.org/officeDocument/2006/relationships" xmlns:p="http://schemas.openxmlformats.org/presentationml/2006/main">
  <p:tag name="NUM" val="9"/>
</p:tagLst>
</file>

<file path=ppt/tags/tag53.xml><?xml version="1.0" encoding="utf-8"?>
<p:tagLst xmlns:a="http://schemas.openxmlformats.org/drawingml/2006/main" xmlns:r="http://schemas.openxmlformats.org/officeDocument/2006/relationships" xmlns:p="http://schemas.openxmlformats.org/presentationml/2006/main">
  <p:tag name="NUM" val="10"/>
</p:tagLst>
</file>

<file path=ppt/tags/tag54.xml><?xml version="1.0" encoding="utf-8"?>
<p:tagLst xmlns:a="http://schemas.openxmlformats.org/drawingml/2006/main" xmlns:r="http://schemas.openxmlformats.org/officeDocument/2006/relationships" xmlns:p="http://schemas.openxmlformats.org/presentationml/2006/main">
  <p:tag name="NUM" val="1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9"/>
</p:tagLst>
</file>

<file path=ppt/tags/tag64.xml><?xml version="1.0" encoding="utf-8"?>
<p:tagLst xmlns:a="http://schemas.openxmlformats.org/drawingml/2006/main" xmlns:r="http://schemas.openxmlformats.org/officeDocument/2006/relationships" xmlns:p="http://schemas.openxmlformats.org/presentationml/2006/main">
  <p:tag name="NUM" val="10"/>
</p:tagLst>
</file>

<file path=ppt/tags/tag65.xml><?xml version="1.0" encoding="utf-8"?>
<p:tagLst xmlns:a="http://schemas.openxmlformats.org/drawingml/2006/main" xmlns:r="http://schemas.openxmlformats.org/officeDocument/2006/relationships" xmlns:p="http://schemas.openxmlformats.org/presentationml/2006/main">
  <p:tag name="NUM" val="11"/>
</p:tagLst>
</file>

<file path=ppt/tags/tag66.xml><?xml version="1.0" encoding="utf-8"?>
<p:tagLst xmlns:a="http://schemas.openxmlformats.org/drawingml/2006/main" xmlns:r="http://schemas.openxmlformats.org/officeDocument/2006/relationships" xmlns:p="http://schemas.openxmlformats.org/presentationml/2006/main">
  <p:tag name="NUM" val="12"/>
</p:tagLst>
</file>

<file path=ppt/tags/tag67.xml><?xml version="1.0" encoding="utf-8"?>
<p:tagLst xmlns:a="http://schemas.openxmlformats.org/drawingml/2006/main" xmlns:r="http://schemas.openxmlformats.org/officeDocument/2006/relationships" xmlns:p="http://schemas.openxmlformats.org/presentationml/2006/main">
  <p:tag name="NUM" val="14"/>
</p:tagLst>
</file>

<file path=ppt/tags/tag68.xml><?xml version="1.0" encoding="utf-8"?>
<p:tagLst xmlns:a="http://schemas.openxmlformats.org/drawingml/2006/main" xmlns:r="http://schemas.openxmlformats.org/officeDocument/2006/relationships" xmlns:p="http://schemas.openxmlformats.org/presentationml/2006/main">
  <p:tag name="NUM" val="15"/>
</p:tagLst>
</file>

<file path=ppt/tags/tag69.xml><?xml version="1.0" encoding="utf-8"?>
<p:tagLst xmlns:a="http://schemas.openxmlformats.org/drawingml/2006/main" xmlns:r="http://schemas.openxmlformats.org/officeDocument/2006/relationships" xmlns:p="http://schemas.openxmlformats.org/presentationml/2006/main">
  <p:tag name="NUM" val="1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17"/>
</p:tagLst>
</file>

<file path=ppt/tags/tag71.xml><?xml version="1.0" encoding="utf-8"?>
<p:tagLst xmlns:a="http://schemas.openxmlformats.org/drawingml/2006/main" xmlns:r="http://schemas.openxmlformats.org/officeDocument/2006/relationships" xmlns:p="http://schemas.openxmlformats.org/presentationml/2006/main">
  <p:tag name="NUM" val="18"/>
</p:tagLst>
</file>

<file path=ppt/tags/tag72.xml><?xml version="1.0" encoding="utf-8"?>
<p:tagLst xmlns:a="http://schemas.openxmlformats.org/drawingml/2006/main" xmlns:r="http://schemas.openxmlformats.org/officeDocument/2006/relationships" xmlns:p="http://schemas.openxmlformats.org/presentationml/2006/main">
  <p:tag name="NUM" val="19"/>
</p:tagLst>
</file>

<file path=ppt/tags/tag73.xml><?xml version="1.0" encoding="utf-8"?>
<p:tagLst xmlns:a="http://schemas.openxmlformats.org/drawingml/2006/main" xmlns:r="http://schemas.openxmlformats.org/officeDocument/2006/relationships" xmlns:p="http://schemas.openxmlformats.org/presentationml/2006/main">
  <p:tag name="NUM" val="20"/>
</p:tagLst>
</file>

<file path=ppt/tags/tag74.xml><?xml version="1.0" encoding="utf-8"?>
<p:tagLst xmlns:a="http://schemas.openxmlformats.org/drawingml/2006/main" xmlns:r="http://schemas.openxmlformats.org/officeDocument/2006/relationships" xmlns:p="http://schemas.openxmlformats.org/presentationml/2006/main">
  <p:tag name="NUM" val="21"/>
</p:tagLst>
</file>

<file path=ppt/tags/tag75.xml><?xml version="1.0" encoding="utf-8"?>
<p:tagLst xmlns:a="http://schemas.openxmlformats.org/drawingml/2006/main" xmlns:r="http://schemas.openxmlformats.org/officeDocument/2006/relationships" xmlns:p="http://schemas.openxmlformats.org/presentationml/2006/main">
  <p:tag name="NUM" val="22"/>
</p:tagLst>
</file>

<file path=ppt/tags/tag76.xml><?xml version="1.0" encoding="utf-8"?>
<p:tagLst xmlns:a="http://schemas.openxmlformats.org/drawingml/2006/main" xmlns:r="http://schemas.openxmlformats.org/officeDocument/2006/relationships" xmlns:p="http://schemas.openxmlformats.org/presentationml/2006/main">
  <p:tag name="NUM" val="23"/>
</p:tagLst>
</file>

<file path=ppt/tags/tag77.xml><?xml version="1.0" encoding="utf-8"?>
<p:tagLst xmlns:a="http://schemas.openxmlformats.org/drawingml/2006/main" xmlns:r="http://schemas.openxmlformats.org/officeDocument/2006/relationships" xmlns:p="http://schemas.openxmlformats.org/presentationml/2006/main">
  <p:tag name="NUM" val="24"/>
</p:tagLst>
</file>

<file path=ppt/tags/tag78.xml><?xml version="1.0" encoding="utf-8"?>
<p:tagLst xmlns:a="http://schemas.openxmlformats.org/drawingml/2006/main" xmlns:r="http://schemas.openxmlformats.org/officeDocument/2006/relationships" xmlns:p="http://schemas.openxmlformats.org/presentationml/2006/main">
  <p:tag name="NUM" val="25"/>
</p:tagLst>
</file>

<file path=ppt/tags/tag79.xml><?xml version="1.0" encoding="utf-8"?>
<p:tagLst xmlns:a="http://schemas.openxmlformats.org/drawingml/2006/main" xmlns:r="http://schemas.openxmlformats.org/officeDocument/2006/relationships" xmlns:p="http://schemas.openxmlformats.org/presentationml/2006/main">
  <p:tag name="NUM" val="26"/>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27"/>
</p:tagLst>
</file>

<file path=ppt/tags/tag81.xml><?xml version="1.0" encoding="utf-8"?>
<p:tagLst xmlns:a="http://schemas.openxmlformats.org/drawingml/2006/main" xmlns:r="http://schemas.openxmlformats.org/officeDocument/2006/relationships" xmlns:p="http://schemas.openxmlformats.org/presentationml/2006/main">
  <p:tag name="NUM" val="28"/>
</p:tagLst>
</file>

<file path=ppt/tags/tag82.xml><?xml version="1.0" encoding="utf-8"?>
<p:tagLst xmlns:a="http://schemas.openxmlformats.org/drawingml/2006/main" xmlns:r="http://schemas.openxmlformats.org/officeDocument/2006/relationships" xmlns:p="http://schemas.openxmlformats.org/presentationml/2006/main">
  <p:tag name="NUM" val="29"/>
</p:tagLst>
</file>

<file path=ppt/tags/tag83.xml><?xml version="1.0" encoding="utf-8"?>
<p:tagLst xmlns:a="http://schemas.openxmlformats.org/drawingml/2006/main" xmlns:r="http://schemas.openxmlformats.org/officeDocument/2006/relationships" xmlns:p="http://schemas.openxmlformats.org/presentationml/2006/main">
  <p:tag name="NUM" val="30"/>
</p:tagLst>
</file>

<file path=ppt/tags/tag84.xml><?xml version="1.0" encoding="utf-8"?>
<p:tagLst xmlns:a="http://schemas.openxmlformats.org/drawingml/2006/main" xmlns:r="http://schemas.openxmlformats.org/officeDocument/2006/relationships" xmlns:p="http://schemas.openxmlformats.org/presentationml/2006/main">
  <p:tag name="NUM" val="31"/>
</p:tagLst>
</file>

<file path=ppt/tags/tag85.xml><?xml version="1.0" encoding="utf-8"?>
<p:tagLst xmlns:a="http://schemas.openxmlformats.org/drawingml/2006/main" xmlns:r="http://schemas.openxmlformats.org/officeDocument/2006/relationships" xmlns:p="http://schemas.openxmlformats.org/presentationml/2006/main">
  <p:tag name="NUM" val="32"/>
</p:tagLst>
</file>

<file path=ppt/tags/tag86.xml><?xml version="1.0" encoding="utf-8"?>
<p:tagLst xmlns:a="http://schemas.openxmlformats.org/drawingml/2006/main" xmlns:r="http://schemas.openxmlformats.org/officeDocument/2006/relationships" xmlns:p="http://schemas.openxmlformats.org/presentationml/2006/main">
  <p:tag name="NUM" val="33"/>
</p:tagLst>
</file>

<file path=ppt/tags/tag87.xml><?xml version="1.0" encoding="utf-8"?>
<p:tagLst xmlns:a="http://schemas.openxmlformats.org/drawingml/2006/main" xmlns:r="http://schemas.openxmlformats.org/officeDocument/2006/relationships" xmlns:p="http://schemas.openxmlformats.org/presentationml/2006/main">
  <p:tag name="NUM" val="34"/>
</p:tagLst>
</file>

<file path=ppt/tags/tag88.xml><?xml version="1.0" encoding="utf-8"?>
<p:tagLst xmlns:a="http://schemas.openxmlformats.org/drawingml/2006/main" xmlns:r="http://schemas.openxmlformats.org/officeDocument/2006/relationships" xmlns:p="http://schemas.openxmlformats.org/presentationml/2006/main">
  <p:tag name="NUM" val="35"/>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6"/>
</p:tagLst>
</file>

<file path=ppt/tags/tag95.xml><?xml version="1.0" encoding="utf-8"?>
<p:tagLst xmlns:a="http://schemas.openxmlformats.org/drawingml/2006/main" xmlns:r="http://schemas.openxmlformats.org/officeDocument/2006/relationships" xmlns:p="http://schemas.openxmlformats.org/presentationml/2006/main">
  <p:tag name="NUM" val="7"/>
</p:tagLst>
</file>

<file path=ppt/tags/tag96.xml><?xml version="1.0" encoding="utf-8"?>
<p:tagLst xmlns:a="http://schemas.openxmlformats.org/drawingml/2006/main" xmlns:r="http://schemas.openxmlformats.org/officeDocument/2006/relationships" xmlns:p="http://schemas.openxmlformats.org/presentationml/2006/main">
  <p:tag name="NUM" val="8"/>
</p:tagLst>
</file>

<file path=ppt/tags/tag97.xml><?xml version="1.0" encoding="utf-8"?>
<p:tagLst xmlns:a="http://schemas.openxmlformats.org/drawingml/2006/main" xmlns:r="http://schemas.openxmlformats.org/officeDocument/2006/relationships" xmlns:p="http://schemas.openxmlformats.org/presentationml/2006/main">
  <p:tag name="NUM" val="9"/>
</p:tagLst>
</file>

<file path=ppt/tags/tag98.xml><?xml version="1.0" encoding="utf-8"?>
<p:tagLst xmlns:a="http://schemas.openxmlformats.org/drawingml/2006/main" xmlns:r="http://schemas.openxmlformats.org/officeDocument/2006/relationships" xmlns:p="http://schemas.openxmlformats.org/presentationml/2006/main">
  <p:tag name="NUM" val="10"/>
</p:tagLst>
</file>

<file path=ppt/tags/tag99.xml><?xml version="1.0" encoding="utf-8"?>
<p:tagLst xmlns:a="http://schemas.openxmlformats.org/drawingml/2006/main" xmlns:r="http://schemas.openxmlformats.org/officeDocument/2006/relationships" xmlns:p="http://schemas.openxmlformats.org/presentationml/2006/main">
  <p:tag name="NUM" val="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35648788-ecba-4b04-acbd-732497e0cf61" ContentTypeId="0x010100BA8611C8BA8DB2418B4D4CF993FC9B62" PreviousValue="false"/>
</file>

<file path=customXml/item2.xml><?xml version="1.0" encoding="utf-8"?>
<ct:contentTypeSchema xmlns:ct="http://schemas.microsoft.com/office/2006/metadata/contentType" xmlns:ma="http://schemas.microsoft.com/office/2006/metadata/properties/metaAttributes" ct:_="" ma:_="" ma:contentTypeName="Justice Document" ma:contentTypeID="0x010100BA8611C8BA8DB2418B4D4CF993FC9B62009F8004C10D4C7D49BCD269D7CD75168D" ma:contentTypeVersion="126" ma:contentTypeDescription="" ma:contentTypeScope="" ma:versionID="13af1166580d166d5a526dcf3be4cabb">
  <xsd:schema xmlns:xsd="http://www.w3.org/2001/XMLSchema" xmlns:xs="http://www.w3.org/2001/XMLSchema" xmlns:p="http://schemas.microsoft.com/office/2006/metadata/properties" xmlns:ns2="b725f225-bea6-44e9-8570-dad8cce9101e" xmlns:ns3="54e6d894-2fc4-4a29-ba5a-ff5f09557b5b" targetNamespace="http://schemas.microsoft.com/office/2006/metadata/properties" ma:root="true" ma:fieldsID="165ee18ac07876d5477e665bd4588770" ns2:_="" ns3:_="">
    <xsd:import namespace="b725f225-bea6-44e9-8570-dad8cce9101e"/>
    <xsd:import namespace="54e6d894-2fc4-4a29-ba5a-ff5f09557b5b"/>
    <xsd:element name="properties">
      <xsd:complexType>
        <xsd:sequence>
          <xsd:element name="documentManagement">
            <xsd:complexType>
              <xsd:all>
                <xsd:element ref="ns2:j1b5dcd4430249c18cbaee35a4c35ad9" minOccurs="0"/>
                <xsd:element ref="ns2:TaxCatchAll" minOccurs="0"/>
                <xsd:element ref="ns2:TaxCatchAllLabel" minOccurs="0"/>
                <xsd:element ref="ns2:b6e2b5c1b9f145019440d5a90b55edf8" minOccurs="0"/>
                <xsd:element ref="ns2:i93b4daf849840eeaef05c05bfeec49d" minOccurs="0"/>
                <xsd:element ref="ns2:p98d4e7371714dd68ba8ead81c2f0b01" minOccurs="0"/>
                <xsd:element ref="ns2:i155234f7ce9406785afd802285f54b6" minOccurs="0"/>
                <xsd:element ref="ns2:File_x0020_Number" minOccurs="0"/>
                <xsd:element ref="ns2:TaxKeywordTaxHTField" minOccurs="0"/>
                <xsd:element ref="ns2:Archived" minOccurs="0"/>
                <xsd:element ref="ns2:Final" minOccurs="0"/>
                <xsd:element ref="ns2:paf1ef07923d4093b7c49d613771fe3b" minOccurs="0"/>
                <xsd:element ref="ns2:DWFrom" minOccurs="0"/>
                <xsd:element ref="ns2:DWTo" minOccurs="0"/>
                <xsd:element ref="ns2:DWCc" minOccurs="0"/>
                <xsd:element ref="ns2:DWEmailSubject" minOccurs="0"/>
                <xsd:element ref="ns2:DWHasAttachments" minOccurs="0"/>
                <xsd:element ref="ns2:DWEmailDate" minOccurs="0"/>
                <xsd:element ref="ns2:MailPreviewData"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25f225-bea6-44e9-8570-dad8cce9101e" elementFormDefault="qualified">
    <xsd:import namespace="http://schemas.microsoft.com/office/2006/documentManagement/types"/>
    <xsd:import namespace="http://schemas.microsoft.com/office/infopath/2007/PartnerControls"/>
    <xsd:element name="j1b5dcd4430249c18cbaee35a4c35ad9" ma:index="8" ma:taxonomy="true" ma:internalName="j1b5dcd4430249c18cbaee35a4c35ad9" ma:taxonomyFieldName="Organisation" ma:displayName="Organisation" ma:readOnly="false" ma:default="" ma:fieldId="{31b5dcd4-4302-49c1-8cba-ee35a4c35ad9}" ma:sspId="35648788-ecba-4b04-acbd-732497e0cf61" ma:termSetId="84f0215e-65c0-40e7-bc93-875151567c56"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c94b019c-5ee4-4610-9764-6e338c9bad54}" ma:internalName="TaxCatchAll" ma:showField="CatchAllData" ma:web="54e6d894-2fc4-4a29-ba5a-ff5f09557b5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94b019c-5ee4-4610-9764-6e338c9bad54}" ma:internalName="TaxCatchAllLabel" ma:readOnly="true" ma:showField="CatchAllDataLabel" ma:web="54e6d894-2fc4-4a29-ba5a-ff5f09557b5b">
      <xsd:complexType>
        <xsd:complexContent>
          <xsd:extension base="dms:MultiChoiceLookup">
            <xsd:sequence>
              <xsd:element name="Value" type="dms:Lookup" maxOccurs="unbounded" minOccurs="0" nillable="true"/>
            </xsd:sequence>
          </xsd:extension>
        </xsd:complexContent>
      </xsd:complexType>
    </xsd:element>
    <xsd:element name="b6e2b5c1b9f145019440d5a90b55edf8" ma:index="12" ma:taxonomy="true" ma:internalName="b6e2b5c1b9f145019440d5a90b55edf8" ma:taxonomyFieldName="Subject1" ma:displayName="Subject" ma:readOnly="false" ma:default="" ma:fieldId="{b6e2b5c1-b9f1-4501-9440-d5a90b55edf8}" ma:sspId="35648788-ecba-4b04-acbd-732497e0cf61" ma:termSetId="f370bc38-93b5-4f05-b213-d037f4953ec1" ma:anchorId="00000000-0000-0000-0000-000000000000" ma:open="false" ma:isKeyword="false">
      <xsd:complexType>
        <xsd:sequence>
          <xsd:element ref="pc:Terms" minOccurs="0" maxOccurs="1"/>
        </xsd:sequence>
      </xsd:complexType>
    </xsd:element>
    <xsd:element name="i93b4daf849840eeaef05c05bfeec49d" ma:index="14" ma:taxonomy="true" ma:internalName="i93b4daf849840eeaef05c05bfeec49d" ma:taxonomyFieldName="Document_x0020_type" ma:displayName="Document type" ma:readOnly="false" ma:default="" ma:fieldId="{293b4daf-8498-40ee-aef0-5c05bfeec49d}" ma:sspId="35648788-ecba-4b04-acbd-732497e0cf61" ma:termSetId="0f0ac3ff-8dbb-42b5-89e8-f9c0db08d6db" ma:anchorId="00000000-0000-0000-0000-000000000000" ma:open="false" ma:isKeyword="false">
      <xsd:complexType>
        <xsd:sequence>
          <xsd:element ref="pc:Terms" minOccurs="0" maxOccurs="1"/>
        </xsd:sequence>
      </xsd:complexType>
    </xsd:element>
    <xsd:element name="p98d4e7371714dd68ba8ead81c2f0b01" ma:index="16" ma:taxonomy="true" ma:internalName="p98d4e7371714dd68ba8ead81c2f0b01" ma:taxonomyFieldName="Language1" ma:displayName="Language" ma:readOnly="false" ma:default="1;#English|a4bed915-78d8-458e-a073-85b2d5287cd2" ma:fieldId="{998d4e73-7171-4dd6-8ba8-ead81c2f0b01}" ma:sspId="35648788-ecba-4b04-acbd-732497e0cf61" ma:termSetId="d8f9ee4c-8009-4a39-b4e3-1804e0ffca2c" ma:anchorId="00000000-0000-0000-0000-000000000000" ma:open="false" ma:isKeyword="false">
      <xsd:complexType>
        <xsd:sequence>
          <xsd:element ref="pc:Terms" minOccurs="0" maxOccurs="1"/>
        </xsd:sequence>
      </xsd:complexType>
    </xsd:element>
    <xsd:element name="i155234f7ce9406785afd802285f54b6" ma:index="18" ma:taxonomy="true" ma:internalName="i155234f7ce9406785afd802285f54b6" ma:taxonomyFieldName="Security" ma:displayName="Security" ma:readOnly="false" ma:default="2;#Unclassified|46e30526-9ff0-4654-a636-aa8b02ed351c" ma:fieldId="{2155234f-7ce9-4067-85af-d802285f54b6}" ma:sspId="35648788-ecba-4b04-acbd-732497e0cf61" ma:termSetId="034b84e2-83a5-49f9-8e55-1e1dcc71e576" ma:anchorId="00000000-0000-0000-0000-000000000000" ma:open="false" ma:isKeyword="false">
      <xsd:complexType>
        <xsd:sequence>
          <xsd:element ref="pc:Terms" minOccurs="0" maxOccurs="1"/>
        </xsd:sequence>
      </xsd:complexType>
    </xsd:element>
    <xsd:element name="File_x0020_Number" ma:index="20" nillable="true" ma:displayName="File Number" ma:internalName="File_x0020_Number">
      <xsd:simpleType>
        <xsd:restriction base="dms:Text">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35648788-ecba-4b04-acbd-732497e0cf61" ma:termSetId="00000000-0000-0000-0000-000000000000" ma:anchorId="00000000-0000-0000-0000-000000000000" ma:open="true" ma:isKeyword="true">
      <xsd:complexType>
        <xsd:sequence>
          <xsd:element ref="pc:Terms" minOccurs="0" maxOccurs="1"/>
        </xsd:sequence>
      </xsd:complexType>
    </xsd:element>
    <xsd:element name="Archived" ma:index="23" nillable="true" ma:displayName="Archived" ma:default="No" ma:format="Dropdown" ma:hidden="true" ma:internalName="Archived" ma:readOnly="false">
      <xsd:simpleType>
        <xsd:restriction base="dms:Choice">
          <xsd:enumeration value="No"/>
          <xsd:enumeration value="Yes"/>
        </xsd:restriction>
      </xsd:simpleType>
    </xsd:element>
    <xsd:element name="Final" ma:index="24" nillable="true" ma:displayName="Final" ma:default="0" ma:internalName="Final">
      <xsd:simpleType>
        <xsd:restriction base="dms:Boolean"/>
      </xsd:simpleType>
    </xsd:element>
    <xsd:element name="paf1ef07923d4093b7c49d613771fe3b" ma:index="25" nillable="true" ma:taxonomy="true" ma:internalName="paf1ef07923d4093b7c49d613771fe3b" ma:taxonomyFieldName="Fiscal_x0020_Year" ma:displayName="Fiscal Year" ma:default="" ma:fieldId="{9af1ef07-923d-4093-b7c4-9d613771fe3b}" ma:sspId="35648788-ecba-4b04-acbd-732497e0cf61" ma:termSetId="a8aa7fdb-df41-4efd-a7ce-79adda59bbd6" ma:anchorId="00000000-0000-0000-0000-000000000000" ma:open="false" ma:isKeyword="false">
      <xsd:complexType>
        <xsd:sequence>
          <xsd:element ref="pc:Terms" minOccurs="0" maxOccurs="1"/>
        </xsd:sequence>
      </xsd:complexType>
    </xsd:element>
    <xsd:element name="DWFrom" ma:index="27" nillable="true" ma:displayName="From" ma:description="This field auto-populates for emails." ma:internalName="DWFrom">
      <xsd:simpleType>
        <xsd:restriction base="dms:Text">
          <xsd:maxLength value="255"/>
        </xsd:restriction>
      </xsd:simpleType>
    </xsd:element>
    <xsd:element name="DWTo" ma:index="28" nillable="true" ma:displayName="To" ma:description="This field auto-populates for emails." ma:internalName="DWTo">
      <xsd:simpleType>
        <xsd:restriction base="dms:Note">
          <xsd:maxLength value="255"/>
        </xsd:restriction>
      </xsd:simpleType>
    </xsd:element>
    <xsd:element name="DWCc" ma:index="29" nillable="true" ma:displayName="Cc" ma:description="This field auto-populates for emails." ma:internalName="DWCc">
      <xsd:simpleType>
        <xsd:restriction base="dms:Note">
          <xsd:maxLength value="255"/>
        </xsd:restriction>
      </xsd:simpleType>
    </xsd:element>
    <xsd:element name="DWEmailSubject" ma:index="30" nillable="true" ma:displayName="EmailSubject" ma:description="This field auto-populates for emails." ma:internalName="DWEmailSubject">
      <xsd:simpleType>
        <xsd:restriction base="dms:Text">
          <xsd:maxLength value="255"/>
        </xsd:restriction>
      </xsd:simpleType>
    </xsd:element>
    <xsd:element name="DWHasAttachments" ma:index="31" nillable="true" ma:displayName="Has Attachments" ma:default="0" ma:description="This field auto-populates for emails." ma:internalName="DWHasAttachments">
      <xsd:simpleType>
        <xsd:restriction base="dms:Boolean"/>
      </xsd:simpleType>
    </xsd:element>
    <xsd:element name="DWEmailDate" ma:index="32" nillable="true" ma:displayName="EmailDate" ma:description="This field auto-populates for emails." ma:format="DateTime" ma:internalName="DWEmailDate">
      <xsd:simpleType>
        <xsd:restriction base="dms:DateTime"/>
      </xsd:simpleType>
    </xsd:element>
    <xsd:element name="MailPreviewData" ma:index="33" nillable="true" ma:displayName="MailPreviewData" ma:description="Required for Harmon.ie to enable the Email Preview feature" ma:hidden="true" ma:internalName="MailPreviewData"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e6d894-2fc4-4a29-ba5a-ff5f09557b5b" elementFormDefault="qualified">
    <xsd:import namespace="http://schemas.microsoft.com/office/2006/documentManagement/types"/>
    <xsd:import namespace="http://schemas.microsoft.com/office/infopath/2007/PartnerControls"/>
    <xsd:element name="_dlc_DocId" ma:index="34" nillable="true" ma:displayName="Document ID Value" ma:description="The value of the document ID assigned to this item." ma:internalName="_dlc_DocId" ma:readOnly="true">
      <xsd:simpleType>
        <xsd:restriction base="dms:Text"/>
      </xsd:simpleType>
    </xsd:element>
    <xsd:element name="_dlc_DocIdUrl" ma:index="3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False</openByDefault>
  <xsnScope/>
</customXsn>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6.xml><?xml version="1.0" encoding="utf-8"?>
<p:properties xmlns:p="http://schemas.microsoft.com/office/2006/metadata/properties" xmlns:xsi="http://www.w3.org/2001/XMLSchema-instance" xmlns:pc="http://schemas.microsoft.com/office/infopath/2007/PartnerControls">
  <documentManagement>
    <DWCc xmlns="b725f225-bea6-44e9-8570-dad8cce9101e" xsi:nil="true"/>
    <Final xmlns="b725f225-bea6-44e9-8570-dad8cce9101e">false</Final>
    <DWEmailDate xmlns="b725f225-bea6-44e9-8570-dad8cce9101e" xsi:nil="true"/>
    <TaxKeywordTaxHTField xmlns="b725f225-bea6-44e9-8570-dad8cce9101e">
      <Terms xmlns="http://schemas.microsoft.com/office/infopath/2007/PartnerControls"/>
    </TaxKeywordTaxHTField>
    <Archived xmlns="b725f225-bea6-44e9-8570-dad8cce9101e">No</Archived>
    <TaxCatchAll xmlns="b725f225-bea6-44e9-8570-dad8cce9101e">
      <Value>956</Value>
      <Value>955</Value>
      <Value>30</Value>
      <Value>1</Value>
      <Value>2</Value>
    </TaxCatchAll>
    <DWFrom xmlns="b725f225-bea6-44e9-8570-dad8cce9101e" xsi:nil="true"/>
    <i155234f7ce9406785afd802285f54b6 xmlns="b725f225-bea6-44e9-8570-dad8cce9101e">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46e30526-9ff0-4654-a636-aa8b02ed351c</TermId>
        </TermInfo>
      </Terms>
    </i155234f7ce9406785afd802285f54b6>
    <j1b5dcd4430249c18cbaee35a4c35ad9 xmlns="b725f225-bea6-44e9-8570-dad8cce9101e">
      <Terms xmlns="http://schemas.microsoft.com/office/infopath/2007/PartnerControls">
        <TermInfo xmlns="http://schemas.microsoft.com/office/infopath/2007/PartnerControls">
          <TermName xmlns="http://schemas.microsoft.com/office/infopath/2007/PartnerControls">Research and Statistics Division</TermName>
          <TermId xmlns="http://schemas.microsoft.com/office/infopath/2007/PartnerControls">febd70a3-837c-4151-a3ed-6c6a1c7ada37</TermId>
        </TermInfo>
      </Terms>
    </j1b5dcd4430249c18cbaee35a4c35ad9>
    <DWEmailSubject xmlns="b725f225-bea6-44e9-8570-dad8cce9101e" xsi:nil="true"/>
    <paf1ef07923d4093b7c49d613771fe3b xmlns="b725f225-bea6-44e9-8570-dad8cce9101e">
      <Terms xmlns="http://schemas.microsoft.com/office/infopath/2007/PartnerControls"/>
    </paf1ef07923d4093b7c49d613771fe3b>
    <p98d4e7371714dd68ba8ead81c2f0b01 xmlns="b725f225-bea6-44e9-8570-dad8cce9101e">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a4bed915-78d8-458e-a073-85b2d5287cd2</TermId>
        </TermInfo>
      </Terms>
    </p98d4e7371714dd68ba8ead81c2f0b01>
    <DWHasAttachments xmlns="b725f225-bea6-44e9-8570-dad8cce9101e">false</DWHasAttachments>
    <MailPreviewData xmlns="b725f225-bea6-44e9-8570-dad8cce9101e" xsi:nil="true"/>
    <b6e2b5c1b9f145019440d5a90b55edf8 xmlns="b725f225-bea6-44e9-8570-dad8cce9101e">
      <Terms xmlns="http://schemas.microsoft.com/office/infopath/2007/PartnerControls">
        <TermInfo xmlns="http://schemas.microsoft.com/office/infopath/2007/PartnerControls">
          <TermName xmlns="http://schemas.microsoft.com/office/infopath/2007/PartnerControls">Policy Development</TermName>
          <TermId xmlns="http://schemas.microsoft.com/office/infopath/2007/PartnerControls">b0688f2e-1ba8-4d9e-a8dc-32c38e9701f7</TermId>
        </TermInfo>
      </Terms>
    </b6e2b5c1b9f145019440d5a90b55edf8>
    <i93b4daf849840eeaef05c05bfeec49d xmlns="b725f225-bea6-44e9-8570-dad8cce9101e">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6ee8efa6-82d0-4cbd-af42-7bf02449ba0b</TermId>
        </TermInfo>
      </Terms>
    </i93b4daf849840eeaef05c05bfeec49d>
    <DWTo xmlns="b725f225-bea6-44e9-8570-dad8cce9101e" xsi:nil="true"/>
    <File_x0020_Number xmlns="b725f225-bea6-44e9-8570-dad8cce9101e" xsi:nil="true"/>
    <_dlc_DocId xmlns="54e6d894-2fc4-4a29-ba5a-ff5f09557b5b">1012-1410975396-55085</_dlc_DocId>
    <_dlc_DocIdUrl xmlns="54e6d894-2fc4-4a29-ba5a-ff5f09557b5b">
      <Url>http://collaboration/ts/pics-sicp/rsd-drs/_layouts/15/DocIdRedir.aspx?ID=1012-1410975396-55085</Url>
      <Description>1012-1410975396-55085</Description>
    </_dlc_DocIdUrl>
  </documentManagement>
</p:properties>
</file>

<file path=customXml/itemProps1.xml><?xml version="1.0" encoding="utf-8"?>
<ds:datastoreItem xmlns:ds="http://schemas.openxmlformats.org/officeDocument/2006/customXml" ds:itemID="{2C65F8A3-AACB-4EEC-B582-91F17C82E09A}">
  <ds:schemaRefs>
    <ds:schemaRef ds:uri="Microsoft.SharePoint.Taxonomy.ContentTypeSync"/>
  </ds:schemaRefs>
</ds:datastoreItem>
</file>

<file path=customXml/itemProps2.xml><?xml version="1.0" encoding="utf-8"?>
<ds:datastoreItem xmlns:ds="http://schemas.openxmlformats.org/officeDocument/2006/customXml" ds:itemID="{101DE734-D869-4A70-B7A4-7C5FDB783F5A}">
  <ds:schemaRefs>
    <ds:schemaRef ds:uri="54e6d894-2fc4-4a29-ba5a-ff5f09557b5b"/>
    <ds:schemaRef ds:uri="b725f225-bea6-44e9-8570-dad8cce910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31C65E2-7D09-4238-BD07-0CE0667C9303}">
  <ds:schemaRefs>
    <ds:schemaRef ds:uri="http://schemas.microsoft.com/sharepoint/v3/contenttype/forms"/>
  </ds:schemaRefs>
</ds:datastoreItem>
</file>

<file path=customXml/itemProps4.xml><?xml version="1.0" encoding="utf-8"?>
<ds:datastoreItem xmlns:ds="http://schemas.openxmlformats.org/officeDocument/2006/customXml" ds:itemID="{66CBFDFC-A72F-46E5-A49E-074174AE4F83}">
  <ds:schemaRefs>
    <ds:schemaRef ds:uri="http://schemas.microsoft.com/office/2006/metadata/customXsn"/>
  </ds:schemaRefs>
</ds:datastoreItem>
</file>

<file path=customXml/itemProps5.xml><?xml version="1.0" encoding="utf-8"?>
<ds:datastoreItem xmlns:ds="http://schemas.openxmlformats.org/officeDocument/2006/customXml" ds:itemID="{5AB1687F-5B2D-46D8-89FF-283874A572E1}">
  <ds:schemaRefs>
    <ds:schemaRef ds:uri="http://schemas.microsoft.com/sharepoint/events"/>
  </ds:schemaRefs>
</ds:datastoreItem>
</file>

<file path=customXml/itemProps6.xml><?xml version="1.0" encoding="utf-8"?>
<ds:datastoreItem xmlns:ds="http://schemas.openxmlformats.org/officeDocument/2006/customXml" ds:itemID="{42C52085-6890-44EB-80A6-9E828B7FD158}">
  <ds:schemaRefs>
    <ds:schemaRef ds:uri="54e6d894-2fc4-4a29-ba5a-ff5f09557b5b"/>
    <ds:schemaRef ds:uri="b725f225-bea6-44e9-8570-dad8cce910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16</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Robin Trombley (elle/she)</vt:lpstr>
      <vt:lpstr>PowerPoint Presentation</vt:lpstr>
      <vt:lpstr>Détecter la violence familiale dans les dossiers en droit familial : Recherche de Justice Canada</vt:lpstr>
      <vt:lpstr>PowerPoint Presentation</vt:lpstr>
      <vt:lpstr>PowerPoint Presentation</vt:lpstr>
      <vt:lpstr>PowerPoint Presentation</vt:lpstr>
      <vt:lpstr>PowerPoint Presentation</vt:lpstr>
      <vt:lpstr>PowerPoint Presentation</vt:lpstr>
      <vt:lpstr>Pourquoi ne l’appelons-nous pas un outil de « dépistage »?</vt:lpstr>
      <vt:lpstr>La Trousse d’outils AIDE est spécialement conçue autour des dispositions de la Loi sur le divorce sur la violence familiale</vt:lpstr>
      <vt:lpstr>Loi sur le divorce : Violence familiale – Définition (suite)</vt:lpstr>
      <vt:lpstr>Dispositions sur la violence familiale</vt:lpstr>
      <vt:lpstr>Encourager l’utilisation des mécanismes de règlement des différends familiaux</vt:lpstr>
      <vt:lpstr>PowerPoint Presentation</vt:lpstr>
      <vt:lpstr>Mise en situation</vt:lpstr>
      <vt:lpstr>Avant de commencer: quelques ressources clés</vt:lpstr>
      <vt:lpstr>« A » : Avoir une discussion initiale sur la violence familiale </vt:lpstr>
      <vt:lpstr>« A » : Avoir une discussion initiale sur la violence familiale </vt:lpstr>
      <vt:lpstr>« I » : Identifier les risques immédiats et les préoccupations en matière de sécurité </vt:lpstr>
      <vt:lpstr>« D » : Découvrir davantage comment sont survenues les situations de violence familiale pour vous aider à déterminer ce qu’il convient de recommander à votre clientèle   </vt:lpstr>
      <vt:lpstr>« E » : Encourager l’adoption de mesures sécuritaires pendant toute la durée de la procédure de droit de la famille   </vt:lpstr>
      <vt:lpstr>Réponse juridique : Quelques sections clés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Justice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Wichmann, Cherami</dc:creator>
  <cp:keywords/>
  <cp:revision>1</cp:revision>
  <dcterms:created xsi:type="dcterms:W3CDTF">2022-05-22T20:00:02Z</dcterms:created>
  <dcterms:modified xsi:type="dcterms:W3CDTF">2023-01-26T15:50:52Z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0x010100BA8611C8BA8DB2418B4D4CF993FC9B62009F8004C10D4C7D49BCD269D7CD75168D</vt:lpwstr>
  </property>
  <property fmtid="{D5CDD505-2E9C-101B-9397-08002B2CF9AE}" pid="3" name="Subject1">
    <vt:lpwstr>956;#Policy Development|b0688f2e-1ba8-4d9e-a8dc-32c38e9701f7</vt:lpwstr>
  </property>
  <property fmtid="{D5CDD505-2E9C-101B-9397-08002B2CF9AE}" pid="4" name="TaxKeyword">
    <vt:lpwstr/>
  </property>
  <property fmtid="{D5CDD505-2E9C-101B-9397-08002B2CF9AE}" pid="5" name="Security">
    <vt:lpwstr>2;#Unclassified|46e30526-9ff0-4654-a636-aa8b02ed351c</vt:lpwstr>
  </property>
  <property fmtid="{D5CDD505-2E9C-101B-9397-08002B2CF9AE}" pid="6" name="Fiscal Year">
    <vt:lpwstr/>
  </property>
  <property fmtid="{D5CDD505-2E9C-101B-9397-08002B2CF9AE}" pid="7" name="Document type">
    <vt:lpwstr>30;#Presentation|6ee8efa6-82d0-4cbd-af42-7bf02449ba0b</vt:lpwstr>
  </property>
  <property fmtid="{D5CDD505-2E9C-101B-9397-08002B2CF9AE}" pid="8" name="Organisation">
    <vt:lpwstr>955;#Research and Statistics Division|febd70a3-837c-4151-a3ed-6c6a1c7ada37</vt:lpwstr>
  </property>
  <property fmtid="{D5CDD505-2E9C-101B-9397-08002B2CF9AE}" pid="9" name="Language1">
    <vt:lpwstr>1;#English|a4bed915-78d8-458e-a073-85b2d5287cd2</vt:lpwstr>
  </property>
  <property fmtid="{D5CDD505-2E9C-101B-9397-08002B2CF9AE}" pid="10" name="_dlc_DocIdItemGuid">
    <vt:lpwstr>27f1b192-9a72-478c-ba4e-1c0abc2325fc</vt:lpwstr>
  </property>
</Properties>
</file>